
<file path=[Content_Types].xml><?xml version="1.0" encoding="utf-8"?>
<Types xmlns="http://schemas.openxmlformats.org/package/2006/content-types">
  <Default Extension="fntdata" ContentType="application/x-fontdata"/>
  <Default Extension="gif" ContentType="image/gif"/>
  <Default Extension="jpeg" ContentType="image/jpeg"/>
  <Default Extension="mp4" ContentType="video/mp4"/>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7" r:id="rId3"/>
    <p:sldId id="258" r:id="rId4"/>
    <p:sldId id="259" r:id="rId5"/>
    <p:sldId id="274" r:id="rId6"/>
    <p:sldId id="272" r:id="rId7"/>
    <p:sldId id="260" r:id="rId8"/>
    <p:sldId id="261" r:id="rId9"/>
    <p:sldId id="262" r:id="rId10"/>
    <p:sldId id="263" r:id="rId11"/>
    <p:sldId id="264" r:id="rId12"/>
    <p:sldId id="275" r:id="rId13"/>
    <p:sldId id="265" r:id="rId14"/>
    <p:sldId id="266" r:id="rId15"/>
    <p:sldId id="267" r:id="rId16"/>
    <p:sldId id="268" r:id="rId17"/>
    <p:sldId id="269" r:id="rId18"/>
    <p:sldId id="277" r:id="rId19"/>
    <p:sldId id="270" r:id="rId20"/>
  </p:sldIdLst>
  <p:sldSz cx="18288000" cy="10287000"/>
  <p:notesSz cx="6858000" cy="9144000"/>
  <p:embeddedFontLst>
    <p:embeddedFont>
      <p:font typeface="Canva Student Font" panose="020B0604020202020204" charset="0"/>
      <p:regular r:id="rId21"/>
    </p:embeddedFont>
    <p:embeddedFont>
      <p:font typeface="TT Chocolates" panose="020B0604020202020204" charset="0"/>
      <p:regular r:id="rId22"/>
    </p:embeddedFont>
    <p:embeddedFont>
      <p:font typeface="TT Drugs" panose="020B0604020202020204" charset="0"/>
      <p:regular r:id="rId23"/>
    </p:embeddedFont>
    <p:embeddedFont>
      <p:font typeface="TT Drugs Bold" panose="020B0604020202020204" charset="0"/>
      <p:regular r:id="rId24"/>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4556" autoAdjust="0"/>
    <p:restoredTop sz="94622" autoAdjust="0"/>
  </p:normalViewPr>
  <p:slideViewPr>
    <p:cSldViewPr>
      <p:cViewPr varScale="1">
        <p:scale>
          <a:sx n="69" d="100"/>
          <a:sy n="69" d="100"/>
        </p:scale>
        <p:origin x="594" y="144"/>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font" Target="fonts/font1.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4.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3.fntdata"/><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2.fntdata"/><Relationship Id="rId27" Type="http://schemas.openxmlformats.org/officeDocument/2006/relationships/theme" Target="theme/theme1.xml"/></Relationships>
</file>

<file path=ppt/media/hdphoto1.wdp>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jpeg>
</file>

<file path=ppt/media/image23.jpeg>
</file>

<file path=ppt/media/image24.png>
</file>

<file path=ppt/media/image3.png>
</file>

<file path=ppt/media/image4.png>
</file>

<file path=ppt/media/image5.png>
</file>

<file path=ppt/media/image6.svg>
</file>

<file path=ppt/media/image7.png>
</file>

<file path=ppt/media/image8.gif>
</file>

<file path=ppt/media/image9.gif>
</file>

<file path=ppt/media/media1.mp4>
</file>

<file path=ppt/media/media2.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5/27/2024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5/27/2024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5/27/2024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5/27/2024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5/27/2024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5/27/2024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5/27/2024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5/27/2024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5/27/2024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5/27/2024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5/27/2024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5/27/2024</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7.xml"/><Relationship Id="rId5" Type="http://schemas.openxmlformats.org/officeDocument/2006/relationships/image" Target="../media/image4.png"/><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8" Type="http://schemas.openxmlformats.org/officeDocument/2006/relationships/image" Target="../media/image4.png"/><Relationship Id="rId3" Type="http://schemas.openxmlformats.org/officeDocument/2006/relationships/image" Target="../media/image5.png"/><Relationship Id="rId7" Type="http://schemas.openxmlformats.org/officeDocument/2006/relationships/image" Target="../media/image14.pn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13.png"/><Relationship Id="rId5" Type="http://schemas.openxmlformats.org/officeDocument/2006/relationships/image" Target="../media/image2.png"/><Relationship Id="rId4" Type="http://schemas.openxmlformats.org/officeDocument/2006/relationships/image" Target="../media/image6.svg"/><Relationship Id="rId9" Type="http://schemas.openxmlformats.org/officeDocument/2006/relationships/image" Target="../media/image3.png"/></Relationships>
</file>

<file path=ppt/slides/_rels/slide11.xml.rels><?xml version="1.0" encoding="UTF-8" standalone="yes"?>
<Relationships xmlns="http://schemas.openxmlformats.org/package/2006/relationships"><Relationship Id="rId8" Type="http://schemas.openxmlformats.org/officeDocument/2006/relationships/image" Target="../media/image18.png"/><Relationship Id="rId3" Type="http://schemas.openxmlformats.org/officeDocument/2006/relationships/image" Target="../media/image2.png"/><Relationship Id="rId7" Type="http://schemas.openxmlformats.org/officeDocument/2006/relationships/image" Target="../media/image17.pn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16.png"/><Relationship Id="rId5" Type="http://schemas.openxmlformats.org/officeDocument/2006/relationships/image" Target="../media/image15.png"/><Relationship Id="rId10" Type="http://schemas.openxmlformats.org/officeDocument/2006/relationships/image" Target="../media/image3.png"/><Relationship Id="rId4" Type="http://schemas.openxmlformats.org/officeDocument/2006/relationships/image" Target="../media/image7.png"/><Relationship Id="rId9" Type="http://schemas.openxmlformats.org/officeDocument/2006/relationships/image" Target="../media/image4.png"/></Relationships>
</file>

<file path=ppt/slides/_rels/slide12.xml.rels><?xml version="1.0" encoding="UTF-8" standalone="yes"?>
<Relationships xmlns="http://schemas.openxmlformats.org/package/2006/relationships"><Relationship Id="rId3" Type="http://schemas.openxmlformats.org/officeDocument/2006/relationships/image" Target="../media/image2.png"/><Relationship Id="rId7"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19.png"/><Relationship Id="rId5" Type="http://schemas.openxmlformats.org/officeDocument/2006/relationships/image" Target="../media/image3.png"/><Relationship Id="rId4" Type="http://schemas.openxmlformats.org/officeDocument/2006/relationships/image" Target="../media/image4.png"/></Relationships>
</file>

<file path=ppt/slides/_rels/slide1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png"/><Relationship Id="rId1" Type="http://schemas.openxmlformats.org/officeDocument/2006/relationships/slideLayout" Target="../slideLayouts/slideLayout7.xml"/><Relationship Id="rId4" Type="http://schemas.openxmlformats.org/officeDocument/2006/relationships/image" Target="../media/image3.png"/></Relationships>
</file>

<file path=ppt/slides/_rels/slide14.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3.pn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4.png"/><Relationship Id="rId5" Type="http://schemas.openxmlformats.org/officeDocument/2006/relationships/image" Target="../media/image21.png"/><Relationship Id="rId4" Type="http://schemas.openxmlformats.org/officeDocument/2006/relationships/image" Target="../media/image20.png"/></Relationships>
</file>

<file path=ppt/slides/_rels/slide15.xml.rels><?xml version="1.0" encoding="UTF-8" standalone="yes"?>
<Relationships xmlns="http://schemas.openxmlformats.org/package/2006/relationships"><Relationship Id="rId8" Type="http://schemas.openxmlformats.org/officeDocument/2006/relationships/image" Target="../media/image22.jpeg"/><Relationship Id="rId3" Type="http://schemas.openxmlformats.org/officeDocument/2006/relationships/slideLayout" Target="../slideLayouts/slideLayout7.xml"/><Relationship Id="rId7" Type="http://schemas.openxmlformats.org/officeDocument/2006/relationships/image" Target="../media/image3.png"/><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image" Target="../media/image4.png"/><Relationship Id="rId5" Type="http://schemas.openxmlformats.org/officeDocument/2006/relationships/image" Target="../media/image6.svg"/><Relationship Id="rId4" Type="http://schemas.openxmlformats.org/officeDocument/2006/relationships/image" Target="../media/image5.png"/></Relationships>
</file>

<file path=ppt/slides/_rels/slide16.xml.rels><?xml version="1.0" encoding="UTF-8" standalone="yes"?>
<Relationships xmlns="http://schemas.openxmlformats.org/package/2006/relationships"><Relationship Id="rId8" Type="http://schemas.openxmlformats.org/officeDocument/2006/relationships/image" Target="../media/image23.jpeg"/><Relationship Id="rId3" Type="http://schemas.openxmlformats.org/officeDocument/2006/relationships/slideLayout" Target="../slideLayouts/slideLayout7.xml"/><Relationship Id="rId7" Type="http://schemas.openxmlformats.org/officeDocument/2006/relationships/image" Target="../media/image3.png"/><Relationship Id="rId2" Type="http://schemas.openxmlformats.org/officeDocument/2006/relationships/video" Target="../media/media2.mp4"/><Relationship Id="rId1" Type="http://schemas.microsoft.com/office/2007/relationships/media" Target="../media/media2.mp4"/><Relationship Id="rId6" Type="http://schemas.openxmlformats.org/officeDocument/2006/relationships/image" Target="../media/image4.png"/><Relationship Id="rId5" Type="http://schemas.openxmlformats.org/officeDocument/2006/relationships/image" Target="../media/image6.svg"/><Relationship Id="rId4" Type="http://schemas.openxmlformats.org/officeDocument/2006/relationships/image" Target="../media/image5.png"/></Relationships>
</file>

<file path=ppt/slides/_rels/slide1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2.png"/><Relationship Id="rId1" Type="http://schemas.openxmlformats.org/officeDocument/2006/relationships/slideLayout" Target="../slideLayouts/slideLayout7.xml"/><Relationship Id="rId4" Type="http://schemas.openxmlformats.org/officeDocument/2006/relationships/image" Target="../media/image3.png"/></Relationships>
</file>

<file path=ppt/slides/_rels/slide18.xml.rels><?xml version="1.0" encoding="UTF-8" standalone="yes"?>
<Relationships xmlns="http://schemas.openxmlformats.org/package/2006/relationships"><Relationship Id="rId3" Type="http://schemas.openxmlformats.org/officeDocument/2006/relationships/image" Target="../media/image7.png"/><Relationship Id="rId7" Type="http://schemas.openxmlformats.org/officeDocument/2006/relationships/slide" Target="slide18.xml"/><Relationship Id="rId2" Type="http://schemas.openxmlformats.org/officeDocument/2006/relationships/image" Target="../media/image2.png"/><Relationship Id="rId1" Type="http://schemas.openxmlformats.org/officeDocument/2006/relationships/slideLayout" Target="../slideLayouts/slideLayout7.xml"/><Relationship Id="rId6" Type="http://schemas.openxmlformats.org/officeDocument/2006/relationships/image" Target="../media/image24.png"/><Relationship Id="rId5" Type="http://schemas.openxmlformats.org/officeDocument/2006/relationships/image" Target="../media/image3.png"/><Relationship Id="rId4" Type="http://schemas.openxmlformats.org/officeDocument/2006/relationships/image" Target="../media/image4.png"/></Relationships>
</file>

<file path=ppt/slides/_rels/slide19.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3.pn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4.png"/><Relationship Id="rId5" Type="http://schemas.openxmlformats.org/officeDocument/2006/relationships/image" Target="../media/image6.svg"/><Relationship Id="rId4" Type="http://schemas.openxmlformats.org/officeDocument/2006/relationships/image" Target="../media/image5.png"/></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7.xml"/><Relationship Id="rId5" Type="http://schemas.openxmlformats.org/officeDocument/2006/relationships/image" Target="../media/image6.svg"/><Relationship Id="rId4" Type="http://schemas.openxmlformats.org/officeDocument/2006/relationships/image" Target="../media/image5.png"/></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2.png"/><Relationship Id="rId1" Type="http://schemas.openxmlformats.org/officeDocument/2006/relationships/slideLayout" Target="../slideLayouts/slideLayout7.xml"/><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3.png"/><Relationship Id="rId5" Type="http://schemas.openxmlformats.org/officeDocument/2006/relationships/image" Target="../media/image4.png"/><Relationship Id="rId4" Type="http://schemas.openxmlformats.org/officeDocument/2006/relationships/image" Target="../media/image7.png"/></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8.gif"/><Relationship Id="rId5" Type="http://schemas.openxmlformats.org/officeDocument/2006/relationships/image" Target="../media/image3.png"/><Relationship Id="rId4" Type="http://schemas.openxmlformats.org/officeDocument/2006/relationships/image" Target="../media/image4.png"/></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9.gif"/><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3.png"/><Relationship Id="rId5" Type="http://schemas.openxmlformats.org/officeDocument/2006/relationships/image" Target="../media/image4.png"/><Relationship Id="rId4" Type="http://schemas.openxmlformats.org/officeDocument/2006/relationships/image" Target="../media/image7.png"/></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7.xml"/><Relationship Id="rId5" Type="http://schemas.openxmlformats.org/officeDocument/2006/relationships/image" Target="../media/image3.png"/><Relationship Id="rId4" Type="http://schemas.openxmlformats.org/officeDocument/2006/relationships/image" Target="../media/image4.png"/></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2.png"/><Relationship Id="rId1" Type="http://schemas.openxmlformats.org/officeDocument/2006/relationships/slideLayout" Target="../slideLayouts/slideLayout7.xml"/><Relationship Id="rId6" Type="http://schemas.openxmlformats.org/officeDocument/2006/relationships/image" Target="../media/image3.png"/><Relationship Id="rId5" Type="http://schemas.openxmlformats.org/officeDocument/2006/relationships/image" Target="../media/image4.png"/><Relationship Id="rId4" Type="http://schemas.openxmlformats.org/officeDocument/2006/relationships/image" Target="../media/image10.png"/></Relationships>
</file>

<file path=ppt/slides/_rels/slide9.xml.rels><?xml version="1.0" encoding="UTF-8" standalone="yes"?>
<Relationships xmlns="http://schemas.openxmlformats.org/package/2006/relationships"><Relationship Id="rId8" Type="http://schemas.openxmlformats.org/officeDocument/2006/relationships/image" Target="../media/image4.png"/><Relationship Id="rId3" Type="http://schemas.openxmlformats.org/officeDocument/2006/relationships/image" Target="../media/image5.png"/><Relationship Id="rId7" Type="http://schemas.openxmlformats.org/officeDocument/2006/relationships/image" Target="../media/image12.pn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11.png"/><Relationship Id="rId5" Type="http://schemas.openxmlformats.org/officeDocument/2006/relationships/image" Target="../media/image2.png"/><Relationship Id="rId4" Type="http://schemas.openxmlformats.org/officeDocument/2006/relationships/image" Target="../media/image6.svg"/><Relationship Id="rId9"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FDF2F2"/>
        </a:solidFill>
        <a:effectLst/>
      </p:bgPr>
    </p:bg>
    <p:spTree>
      <p:nvGrpSpPr>
        <p:cNvPr id="1" name=""/>
        <p:cNvGrpSpPr/>
        <p:nvPr/>
      </p:nvGrpSpPr>
      <p:grpSpPr>
        <a:xfrm>
          <a:off x="0" y="0"/>
          <a:ext cx="0" cy="0"/>
          <a:chOff x="0" y="0"/>
          <a:chExt cx="0" cy="0"/>
        </a:xfrm>
      </p:grpSpPr>
      <p:sp>
        <p:nvSpPr>
          <p:cNvPr id="2" name="Freeform 2"/>
          <p:cNvSpPr/>
          <p:nvPr/>
        </p:nvSpPr>
        <p:spPr>
          <a:xfrm>
            <a:off x="-4070178" y="-4675432"/>
            <a:ext cx="12965360" cy="12236058"/>
          </a:xfrm>
          <a:custGeom>
            <a:avLst/>
            <a:gdLst/>
            <a:ahLst/>
            <a:cxnLst/>
            <a:rect l="l" t="t" r="r" b="b"/>
            <a:pathLst>
              <a:path w="12965360" h="12236058">
                <a:moveTo>
                  <a:pt x="0" y="0"/>
                </a:moveTo>
                <a:lnTo>
                  <a:pt x="12965360" y="0"/>
                </a:lnTo>
                <a:lnTo>
                  <a:pt x="12965360" y="12236058"/>
                </a:lnTo>
                <a:lnTo>
                  <a:pt x="0" y="12236058"/>
                </a:lnTo>
                <a:lnTo>
                  <a:pt x="0" y="0"/>
                </a:lnTo>
                <a:close/>
              </a:path>
            </a:pathLst>
          </a:custGeom>
          <a:blipFill>
            <a:blip r:embed="rId2"/>
            <a:stretch>
              <a:fillRect/>
            </a:stretch>
          </a:blipFill>
        </p:spPr>
      </p:sp>
      <p:sp>
        <p:nvSpPr>
          <p:cNvPr id="3" name="Freeform 3"/>
          <p:cNvSpPr/>
          <p:nvPr/>
        </p:nvSpPr>
        <p:spPr>
          <a:xfrm>
            <a:off x="11165760" y="3113469"/>
            <a:ext cx="12113698" cy="11376781"/>
          </a:xfrm>
          <a:custGeom>
            <a:avLst/>
            <a:gdLst/>
            <a:ahLst/>
            <a:cxnLst/>
            <a:rect l="l" t="t" r="r" b="b"/>
            <a:pathLst>
              <a:path w="12113698" h="11376781">
                <a:moveTo>
                  <a:pt x="0" y="0"/>
                </a:moveTo>
                <a:lnTo>
                  <a:pt x="12113698" y="0"/>
                </a:lnTo>
                <a:lnTo>
                  <a:pt x="12113698" y="11376782"/>
                </a:lnTo>
                <a:lnTo>
                  <a:pt x="0" y="11376782"/>
                </a:lnTo>
                <a:lnTo>
                  <a:pt x="0" y="0"/>
                </a:lnTo>
                <a:close/>
              </a:path>
            </a:pathLst>
          </a:custGeom>
          <a:blipFill>
            <a:blip r:embed="rId3"/>
            <a:stretch>
              <a:fillRect/>
            </a:stretch>
          </a:blipFill>
        </p:spPr>
      </p:sp>
      <p:sp>
        <p:nvSpPr>
          <p:cNvPr id="4" name="Freeform 4"/>
          <p:cNvSpPr/>
          <p:nvPr/>
        </p:nvSpPr>
        <p:spPr>
          <a:xfrm>
            <a:off x="1028700" y="1056069"/>
            <a:ext cx="3809752" cy="602472"/>
          </a:xfrm>
          <a:custGeom>
            <a:avLst/>
            <a:gdLst/>
            <a:ahLst/>
            <a:cxnLst/>
            <a:rect l="l" t="t" r="r" b="b"/>
            <a:pathLst>
              <a:path w="3809752" h="602472">
                <a:moveTo>
                  <a:pt x="0" y="0"/>
                </a:moveTo>
                <a:lnTo>
                  <a:pt x="3809752" y="0"/>
                </a:lnTo>
                <a:lnTo>
                  <a:pt x="3809752" y="602473"/>
                </a:lnTo>
                <a:lnTo>
                  <a:pt x="0" y="602473"/>
                </a:lnTo>
                <a:lnTo>
                  <a:pt x="0" y="0"/>
                </a:lnTo>
                <a:close/>
              </a:path>
            </a:pathLst>
          </a:custGeom>
          <a:blipFill>
            <a:blip r:embed="rId4"/>
            <a:stretch>
              <a:fillRect/>
            </a:stretch>
          </a:blipFill>
        </p:spPr>
      </p:sp>
      <p:sp>
        <p:nvSpPr>
          <p:cNvPr id="5" name="Freeform 5"/>
          <p:cNvSpPr/>
          <p:nvPr/>
        </p:nvSpPr>
        <p:spPr>
          <a:xfrm>
            <a:off x="11851429" y="1056069"/>
            <a:ext cx="5407871" cy="817016"/>
          </a:xfrm>
          <a:custGeom>
            <a:avLst/>
            <a:gdLst/>
            <a:ahLst/>
            <a:cxnLst/>
            <a:rect l="l" t="t" r="r" b="b"/>
            <a:pathLst>
              <a:path w="5407871" h="817016">
                <a:moveTo>
                  <a:pt x="0" y="0"/>
                </a:moveTo>
                <a:lnTo>
                  <a:pt x="5407871" y="0"/>
                </a:lnTo>
                <a:lnTo>
                  <a:pt x="5407871" y="817017"/>
                </a:lnTo>
                <a:lnTo>
                  <a:pt x="0" y="817017"/>
                </a:lnTo>
                <a:lnTo>
                  <a:pt x="0" y="0"/>
                </a:lnTo>
                <a:close/>
              </a:path>
            </a:pathLst>
          </a:custGeom>
          <a:blipFill>
            <a:blip r:embed="rId5"/>
            <a:stretch>
              <a:fillRect/>
            </a:stretch>
          </a:blipFill>
        </p:spPr>
      </p:sp>
      <p:sp>
        <p:nvSpPr>
          <p:cNvPr id="6" name="TextBox 6"/>
          <p:cNvSpPr txBox="1"/>
          <p:nvPr/>
        </p:nvSpPr>
        <p:spPr>
          <a:xfrm>
            <a:off x="1398214" y="3370644"/>
            <a:ext cx="15491571" cy="1416865"/>
          </a:xfrm>
          <a:prstGeom prst="rect">
            <a:avLst/>
          </a:prstGeom>
        </p:spPr>
        <p:txBody>
          <a:bodyPr lIns="0" tIns="0" rIns="0" bIns="0" rtlCol="0" anchor="t">
            <a:spAutoFit/>
          </a:bodyPr>
          <a:lstStyle/>
          <a:p>
            <a:pPr algn="ctr">
              <a:lnSpc>
                <a:spcPts val="10474"/>
              </a:lnSpc>
            </a:pPr>
            <a:r>
              <a:rPr lang="en-US" sz="11025">
                <a:solidFill>
                  <a:srgbClr val="B244A2"/>
                </a:solidFill>
                <a:latin typeface="TT Drugs Bold"/>
              </a:rPr>
              <a:t>Capstone Project II</a:t>
            </a:r>
          </a:p>
        </p:txBody>
      </p:sp>
      <p:sp>
        <p:nvSpPr>
          <p:cNvPr id="7" name="TextBox 7"/>
          <p:cNvSpPr txBox="1"/>
          <p:nvPr/>
        </p:nvSpPr>
        <p:spPr>
          <a:xfrm>
            <a:off x="4114121" y="5162550"/>
            <a:ext cx="10059758" cy="502507"/>
          </a:xfrm>
          <a:prstGeom prst="rect">
            <a:avLst/>
          </a:prstGeom>
        </p:spPr>
        <p:txBody>
          <a:bodyPr lIns="0" tIns="0" rIns="0" bIns="0" rtlCol="0" anchor="t">
            <a:spAutoFit/>
          </a:bodyPr>
          <a:lstStyle/>
          <a:p>
            <a:pPr algn="ctr">
              <a:lnSpc>
                <a:spcPts val="3928"/>
              </a:lnSpc>
            </a:pPr>
            <a:r>
              <a:rPr lang="en-US" sz="3445">
                <a:solidFill>
                  <a:srgbClr val="B244A2"/>
                </a:solidFill>
                <a:latin typeface="TT Chocolates"/>
              </a:rPr>
              <a:t>BIG DATA</a:t>
            </a:r>
          </a:p>
        </p:txBody>
      </p:sp>
      <p:sp>
        <p:nvSpPr>
          <p:cNvPr id="8" name="TextBox 8"/>
          <p:cNvSpPr txBox="1"/>
          <p:nvPr/>
        </p:nvSpPr>
        <p:spPr>
          <a:xfrm>
            <a:off x="3470700" y="7767905"/>
            <a:ext cx="11346600" cy="1313355"/>
          </a:xfrm>
          <a:prstGeom prst="rect">
            <a:avLst/>
          </a:prstGeom>
        </p:spPr>
        <p:txBody>
          <a:bodyPr lIns="0" tIns="0" rIns="0" bIns="0" rtlCol="0" anchor="t">
            <a:spAutoFit/>
          </a:bodyPr>
          <a:lstStyle/>
          <a:p>
            <a:pPr algn="just">
              <a:lnSpc>
                <a:spcPts val="2581"/>
              </a:lnSpc>
            </a:pPr>
            <a:r>
              <a:rPr lang="en-US" sz="2581">
                <a:solidFill>
                  <a:srgbClr val="B244A2"/>
                </a:solidFill>
                <a:latin typeface="TT Drugs"/>
              </a:rPr>
              <a:t>Presented By: </a:t>
            </a:r>
          </a:p>
          <a:p>
            <a:pPr algn="just">
              <a:lnSpc>
                <a:spcPts val="2581"/>
              </a:lnSpc>
            </a:pPr>
            <a:endParaRPr lang="en-US" sz="2581">
              <a:solidFill>
                <a:srgbClr val="B244A2"/>
              </a:solidFill>
              <a:latin typeface="TT Drugs"/>
            </a:endParaRPr>
          </a:p>
          <a:p>
            <a:pPr algn="just">
              <a:lnSpc>
                <a:spcPts val="2581"/>
              </a:lnSpc>
            </a:pPr>
            <a:r>
              <a:rPr lang="en-US" sz="2581">
                <a:solidFill>
                  <a:srgbClr val="B244A2"/>
                </a:solidFill>
                <a:latin typeface="TT Drugs"/>
              </a:rPr>
              <a:t>Shahad Alshahrani                 Ahmed Alrabghi                Fares Alshalawi</a:t>
            </a:r>
          </a:p>
          <a:p>
            <a:pPr algn="just">
              <a:lnSpc>
                <a:spcPts val="2581"/>
              </a:lnSpc>
            </a:pPr>
            <a:endParaRPr lang="en-US" sz="2581">
              <a:solidFill>
                <a:srgbClr val="B244A2"/>
              </a:solidFill>
              <a:latin typeface="TT Drugs"/>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FDF2F2"/>
        </a:solidFill>
        <a:effectLst/>
      </p:bgPr>
    </p:bg>
    <p:spTree>
      <p:nvGrpSpPr>
        <p:cNvPr id="1" name=""/>
        <p:cNvGrpSpPr/>
        <p:nvPr/>
      </p:nvGrpSpPr>
      <p:grpSpPr>
        <a:xfrm>
          <a:off x="0" y="0"/>
          <a:ext cx="0" cy="0"/>
          <a:chOff x="0" y="0"/>
          <a:chExt cx="0" cy="0"/>
        </a:xfrm>
      </p:grpSpPr>
      <p:sp>
        <p:nvSpPr>
          <p:cNvPr id="2" name="Freeform 2"/>
          <p:cNvSpPr/>
          <p:nvPr/>
        </p:nvSpPr>
        <p:spPr>
          <a:xfrm>
            <a:off x="-5075901" y="727321"/>
            <a:ext cx="15883408" cy="14989966"/>
          </a:xfrm>
          <a:custGeom>
            <a:avLst/>
            <a:gdLst/>
            <a:ahLst/>
            <a:cxnLst/>
            <a:rect l="l" t="t" r="r" b="b"/>
            <a:pathLst>
              <a:path w="15883408" h="14989966">
                <a:moveTo>
                  <a:pt x="0" y="0"/>
                </a:moveTo>
                <a:lnTo>
                  <a:pt x="15883408" y="0"/>
                </a:lnTo>
                <a:lnTo>
                  <a:pt x="15883408" y="14989967"/>
                </a:lnTo>
                <a:lnTo>
                  <a:pt x="0" y="14989967"/>
                </a:lnTo>
                <a:lnTo>
                  <a:pt x="0" y="0"/>
                </a:lnTo>
                <a:close/>
              </a:path>
            </a:pathLst>
          </a:custGeom>
          <a:blipFill>
            <a:blip r:embed="rId2"/>
            <a:stretch>
              <a:fillRect/>
            </a:stretch>
          </a:blipFill>
        </p:spPr>
      </p:sp>
      <p:sp>
        <p:nvSpPr>
          <p:cNvPr id="3" name="Freeform 3"/>
          <p:cNvSpPr/>
          <p:nvPr/>
        </p:nvSpPr>
        <p:spPr>
          <a:xfrm>
            <a:off x="-2302239" y="-1223245"/>
            <a:ext cx="6366745" cy="6366745"/>
          </a:xfrm>
          <a:custGeom>
            <a:avLst/>
            <a:gdLst/>
            <a:ahLst/>
            <a:cxnLst/>
            <a:rect l="l" t="t" r="r" b="b"/>
            <a:pathLst>
              <a:path w="6366745" h="6366745">
                <a:moveTo>
                  <a:pt x="0" y="0"/>
                </a:moveTo>
                <a:lnTo>
                  <a:pt x="6366745" y="0"/>
                </a:lnTo>
                <a:lnTo>
                  <a:pt x="6366745" y="6366745"/>
                </a:lnTo>
                <a:lnTo>
                  <a:pt x="0" y="6366745"/>
                </a:lnTo>
                <a:lnTo>
                  <a:pt x="0" y="0"/>
                </a:lnTo>
                <a:close/>
              </a:path>
            </a:pathLst>
          </a:custGeom>
          <a:blipFill>
            <a:blip r:embed="rId3">
              <a:alphaModFix amt="12000"/>
              <a:extLst>
                <a:ext uri="{96DAC541-7B7A-43D3-8B79-37D633B846F1}">
                  <asvg:svgBlip xmlns:asvg="http://schemas.microsoft.com/office/drawing/2016/SVG/main" r:embed="rId4"/>
                </a:ext>
              </a:extLst>
            </a:blip>
            <a:stretch>
              <a:fillRect/>
            </a:stretch>
          </a:blipFill>
        </p:spPr>
      </p:sp>
      <p:sp>
        <p:nvSpPr>
          <p:cNvPr id="4" name="Freeform 4"/>
          <p:cNvSpPr/>
          <p:nvPr/>
        </p:nvSpPr>
        <p:spPr>
          <a:xfrm>
            <a:off x="13048108" y="3287243"/>
            <a:ext cx="12113698" cy="11376781"/>
          </a:xfrm>
          <a:custGeom>
            <a:avLst/>
            <a:gdLst/>
            <a:ahLst/>
            <a:cxnLst/>
            <a:rect l="l" t="t" r="r" b="b"/>
            <a:pathLst>
              <a:path w="12113698" h="11376781">
                <a:moveTo>
                  <a:pt x="0" y="0"/>
                </a:moveTo>
                <a:lnTo>
                  <a:pt x="12113698" y="0"/>
                </a:lnTo>
                <a:lnTo>
                  <a:pt x="12113698" y="11376782"/>
                </a:lnTo>
                <a:lnTo>
                  <a:pt x="0" y="11376782"/>
                </a:lnTo>
                <a:lnTo>
                  <a:pt x="0" y="0"/>
                </a:lnTo>
                <a:close/>
              </a:path>
            </a:pathLst>
          </a:custGeom>
          <a:blipFill>
            <a:blip r:embed="rId5"/>
            <a:stretch>
              <a:fillRect/>
            </a:stretch>
          </a:blipFill>
        </p:spPr>
      </p:sp>
      <p:graphicFrame>
        <p:nvGraphicFramePr>
          <p:cNvPr id="5" name="Table 5"/>
          <p:cNvGraphicFramePr>
            <a:graphicFrameLocks noGrp="1"/>
          </p:cNvGraphicFramePr>
          <p:nvPr/>
        </p:nvGraphicFramePr>
        <p:xfrm>
          <a:off x="1028700" y="3791659"/>
          <a:ext cx="16230600" cy="5743412"/>
        </p:xfrm>
        <a:graphic>
          <a:graphicData uri="http://schemas.openxmlformats.org/drawingml/2006/table">
            <a:tbl>
              <a:tblPr/>
              <a:tblGrid>
                <a:gridCol w="8115300">
                  <a:extLst>
                    <a:ext uri="{9D8B030D-6E8A-4147-A177-3AD203B41FA5}">
                      <a16:colId xmlns:a16="http://schemas.microsoft.com/office/drawing/2014/main" val="20000"/>
                    </a:ext>
                  </a:extLst>
                </a:gridCol>
                <a:gridCol w="8115300">
                  <a:extLst>
                    <a:ext uri="{9D8B030D-6E8A-4147-A177-3AD203B41FA5}">
                      <a16:colId xmlns:a16="http://schemas.microsoft.com/office/drawing/2014/main" val="20001"/>
                    </a:ext>
                  </a:extLst>
                </a:gridCol>
              </a:tblGrid>
              <a:tr h="5743412">
                <a:tc>
                  <a:txBody>
                    <a:bodyPr/>
                    <a:lstStyle/>
                    <a:p>
                      <a:pPr algn="ctr">
                        <a:lnSpc>
                          <a:spcPts val="3614"/>
                        </a:lnSpc>
                        <a:defRPr/>
                      </a:pPr>
                      <a:endParaRPr lang="en-US" sz="1100"/>
                    </a:p>
                  </a:txBody>
                  <a:tcPr marL="190500" marR="190500" marT="190500" marB="190500" anchor="ctr">
                    <a:lnL w="0" cap="flat" cmpd="sng" algn="ctr">
                      <a:solidFill>
                        <a:srgbClr val="B244A2"/>
                      </a:solidFill>
                      <a:prstDash val="solid"/>
                      <a:round/>
                      <a:headEnd type="none" w="med" len="med"/>
                      <a:tailEnd type="none" w="med" len="med"/>
                    </a:lnL>
                    <a:lnR w="0" cap="flat" cmpd="sng" algn="ctr">
                      <a:solidFill>
                        <a:srgbClr val="B244A2"/>
                      </a:solidFill>
                      <a:prstDash val="solid"/>
                      <a:round/>
                      <a:headEnd type="none" w="med" len="med"/>
                      <a:tailEnd type="none" w="med" len="med"/>
                    </a:lnR>
                    <a:lnT w="0" cap="flat" cmpd="sng" algn="ctr">
                      <a:solidFill>
                        <a:srgbClr val="B244A2"/>
                      </a:solidFill>
                      <a:prstDash val="solid"/>
                      <a:round/>
                      <a:headEnd type="none" w="med" len="med"/>
                      <a:tailEnd type="none" w="med" len="med"/>
                    </a:lnT>
                    <a:lnB w="0" cap="flat" cmpd="sng" algn="ctr">
                      <a:solidFill>
                        <a:srgbClr val="B244A2"/>
                      </a:solidFill>
                      <a:prstDash val="solid"/>
                      <a:round/>
                      <a:headEnd type="none" w="med" len="med"/>
                      <a:tailEnd type="none" w="med" len="med"/>
                    </a:lnB>
                    <a:solidFill>
                      <a:srgbClr val="FFFFFF">
                        <a:alpha val="72941"/>
                      </a:srgbClr>
                    </a:solidFill>
                  </a:tcPr>
                </a:tc>
                <a:tc>
                  <a:txBody>
                    <a:bodyPr/>
                    <a:lstStyle/>
                    <a:p>
                      <a:pPr algn="ctr">
                        <a:lnSpc>
                          <a:spcPts val="2494"/>
                        </a:lnSpc>
                        <a:defRPr/>
                      </a:pPr>
                      <a:endParaRPr lang="en-US" sz="1100"/>
                    </a:p>
                  </a:txBody>
                  <a:tcPr marL="190500" marR="190500" marT="190500" marB="190500" anchor="ctr">
                    <a:lnL w="0" cap="flat" cmpd="sng" algn="ctr">
                      <a:solidFill>
                        <a:srgbClr val="B244A2"/>
                      </a:solidFill>
                      <a:prstDash val="solid"/>
                      <a:round/>
                      <a:headEnd type="none" w="med" len="med"/>
                      <a:tailEnd type="none" w="med" len="med"/>
                    </a:lnL>
                    <a:lnR w="0" cap="flat" cmpd="sng" algn="ctr">
                      <a:solidFill>
                        <a:srgbClr val="B244A2"/>
                      </a:solidFill>
                      <a:prstDash val="solid"/>
                      <a:round/>
                      <a:headEnd type="none" w="med" len="med"/>
                      <a:tailEnd type="none" w="med" len="med"/>
                    </a:lnR>
                    <a:lnT w="0" cap="flat" cmpd="sng" algn="ctr">
                      <a:solidFill>
                        <a:srgbClr val="B244A2"/>
                      </a:solidFill>
                      <a:prstDash val="solid"/>
                      <a:round/>
                      <a:headEnd type="none" w="med" len="med"/>
                      <a:tailEnd type="none" w="med" len="med"/>
                    </a:lnT>
                    <a:lnB w="0" cap="flat" cmpd="sng" algn="ctr">
                      <a:solidFill>
                        <a:srgbClr val="B244A2"/>
                      </a:solidFill>
                      <a:prstDash val="solid"/>
                      <a:round/>
                      <a:headEnd type="none" w="med" len="med"/>
                      <a:tailEnd type="none" w="med" len="med"/>
                    </a:lnB>
                    <a:solidFill>
                      <a:srgbClr val="FFFFFF">
                        <a:alpha val="72941"/>
                      </a:srgbClr>
                    </a:solidFill>
                  </a:tcPr>
                </a:tc>
                <a:extLst>
                  <a:ext uri="{0D108BD9-81ED-4DB2-BD59-A6C34878D82A}">
                    <a16:rowId xmlns:a16="http://schemas.microsoft.com/office/drawing/2014/main" val="10000"/>
                  </a:ext>
                </a:extLst>
              </a:tr>
            </a:tbl>
          </a:graphicData>
        </a:graphic>
      </p:graphicFrame>
      <p:sp>
        <p:nvSpPr>
          <p:cNvPr id="6" name="Freeform 6"/>
          <p:cNvSpPr/>
          <p:nvPr/>
        </p:nvSpPr>
        <p:spPr>
          <a:xfrm>
            <a:off x="3120885" y="4609153"/>
            <a:ext cx="3922879" cy="3384174"/>
          </a:xfrm>
          <a:custGeom>
            <a:avLst/>
            <a:gdLst/>
            <a:ahLst/>
            <a:cxnLst/>
            <a:rect l="l" t="t" r="r" b="b"/>
            <a:pathLst>
              <a:path w="3922879" h="3384174">
                <a:moveTo>
                  <a:pt x="0" y="0"/>
                </a:moveTo>
                <a:lnTo>
                  <a:pt x="3922880" y="0"/>
                </a:lnTo>
                <a:lnTo>
                  <a:pt x="3922880" y="3384174"/>
                </a:lnTo>
                <a:lnTo>
                  <a:pt x="0" y="3384174"/>
                </a:lnTo>
                <a:lnTo>
                  <a:pt x="0" y="0"/>
                </a:lnTo>
                <a:close/>
              </a:path>
            </a:pathLst>
          </a:custGeom>
          <a:blipFill>
            <a:blip r:embed="rId6"/>
            <a:stretch>
              <a:fillRect/>
            </a:stretch>
          </a:blipFill>
        </p:spPr>
      </p:sp>
      <p:sp>
        <p:nvSpPr>
          <p:cNvPr id="7" name="Freeform 7"/>
          <p:cNvSpPr/>
          <p:nvPr/>
        </p:nvSpPr>
        <p:spPr>
          <a:xfrm>
            <a:off x="10370942" y="4932045"/>
            <a:ext cx="5354333" cy="2738391"/>
          </a:xfrm>
          <a:custGeom>
            <a:avLst/>
            <a:gdLst/>
            <a:ahLst/>
            <a:cxnLst/>
            <a:rect l="l" t="t" r="r" b="b"/>
            <a:pathLst>
              <a:path w="5354333" h="2738391">
                <a:moveTo>
                  <a:pt x="0" y="0"/>
                </a:moveTo>
                <a:lnTo>
                  <a:pt x="5354333" y="0"/>
                </a:lnTo>
                <a:lnTo>
                  <a:pt x="5354333" y="2738390"/>
                </a:lnTo>
                <a:lnTo>
                  <a:pt x="0" y="2738390"/>
                </a:lnTo>
                <a:lnTo>
                  <a:pt x="0" y="0"/>
                </a:lnTo>
                <a:close/>
              </a:path>
            </a:pathLst>
          </a:custGeom>
          <a:blipFill>
            <a:blip r:embed="rId7"/>
            <a:stretch>
              <a:fillRect/>
            </a:stretch>
          </a:blipFill>
        </p:spPr>
      </p:sp>
      <p:sp>
        <p:nvSpPr>
          <p:cNvPr id="8" name="TextBox 8"/>
          <p:cNvSpPr txBox="1"/>
          <p:nvPr/>
        </p:nvSpPr>
        <p:spPr>
          <a:xfrm>
            <a:off x="1028700" y="898697"/>
            <a:ext cx="16230600" cy="893726"/>
          </a:xfrm>
          <a:prstGeom prst="rect">
            <a:avLst/>
          </a:prstGeom>
        </p:spPr>
        <p:txBody>
          <a:bodyPr lIns="0" tIns="0" rIns="0" bIns="0" rtlCol="0" anchor="t">
            <a:spAutoFit/>
          </a:bodyPr>
          <a:lstStyle/>
          <a:p>
            <a:pPr algn="ctr">
              <a:lnSpc>
                <a:spcPts val="6686"/>
              </a:lnSpc>
            </a:pPr>
            <a:r>
              <a:rPr lang="en-US" sz="6686">
                <a:solidFill>
                  <a:srgbClr val="B244A2"/>
                </a:solidFill>
                <a:latin typeface="TT Drugs Bold"/>
              </a:rPr>
              <a:t>Data ingestion </a:t>
            </a:r>
          </a:p>
        </p:txBody>
      </p:sp>
      <p:sp>
        <p:nvSpPr>
          <p:cNvPr id="9" name="TextBox 9"/>
          <p:cNvSpPr txBox="1"/>
          <p:nvPr/>
        </p:nvSpPr>
        <p:spPr>
          <a:xfrm>
            <a:off x="1581790" y="8040952"/>
            <a:ext cx="7001069" cy="1050137"/>
          </a:xfrm>
          <a:prstGeom prst="rect">
            <a:avLst/>
          </a:prstGeom>
        </p:spPr>
        <p:txBody>
          <a:bodyPr lIns="0" tIns="0" rIns="0" bIns="0" rtlCol="0" anchor="t">
            <a:spAutoFit/>
          </a:bodyPr>
          <a:lstStyle/>
          <a:p>
            <a:pPr algn="ctr">
              <a:lnSpc>
                <a:spcPts val="2718"/>
              </a:lnSpc>
            </a:pPr>
            <a:r>
              <a:rPr lang="en-US" sz="2718">
                <a:solidFill>
                  <a:srgbClr val="B244A2"/>
                </a:solidFill>
                <a:latin typeface="TT Drugs Bold"/>
              </a:rPr>
              <a:t>We created two copy activities which will copy postTypes and Users tables to our storage blob</a:t>
            </a:r>
          </a:p>
        </p:txBody>
      </p:sp>
      <p:sp>
        <p:nvSpPr>
          <p:cNvPr id="10" name="TextBox 10"/>
          <p:cNvSpPr txBox="1"/>
          <p:nvPr/>
        </p:nvSpPr>
        <p:spPr>
          <a:xfrm>
            <a:off x="9547574" y="8040952"/>
            <a:ext cx="7001069" cy="1393037"/>
          </a:xfrm>
          <a:prstGeom prst="rect">
            <a:avLst/>
          </a:prstGeom>
        </p:spPr>
        <p:txBody>
          <a:bodyPr lIns="0" tIns="0" rIns="0" bIns="0" rtlCol="0" anchor="t">
            <a:spAutoFit/>
          </a:bodyPr>
          <a:lstStyle/>
          <a:p>
            <a:pPr algn="ctr">
              <a:lnSpc>
                <a:spcPts val="2718"/>
              </a:lnSpc>
            </a:pPr>
            <a:r>
              <a:rPr lang="en-US" sz="2718" dirty="0">
                <a:solidFill>
                  <a:srgbClr val="B244A2"/>
                </a:solidFill>
                <a:latin typeface="TT Drugs Bold"/>
              </a:rPr>
              <a:t>We created two activities one to copy Posts table and another to delete existing file before copying the new files</a:t>
            </a:r>
          </a:p>
          <a:p>
            <a:pPr algn="ctr">
              <a:lnSpc>
                <a:spcPts val="2718"/>
              </a:lnSpc>
            </a:pPr>
            <a:endParaRPr lang="en-US" sz="2718" dirty="0">
              <a:solidFill>
                <a:srgbClr val="B244A2"/>
              </a:solidFill>
              <a:latin typeface="TT Drugs Bold"/>
            </a:endParaRPr>
          </a:p>
        </p:txBody>
      </p:sp>
      <p:sp>
        <p:nvSpPr>
          <p:cNvPr id="12" name="TextBox 12"/>
          <p:cNvSpPr txBox="1"/>
          <p:nvPr/>
        </p:nvSpPr>
        <p:spPr>
          <a:xfrm>
            <a:off x="10370942" y="4179292"/>
            <a:ext cx="5175809" cy="410369"/>
          </a:xfrm>
          <a:prstGeom prst="rect">
            <a:avLst/>
          </a:prstGeom>
        </p:spPr>
        <p:txBody>
          <a:bodyPr wrap="square" lIns="0" tIns="0" rIns="0" bIns="0" rtlCol="0" anchor="t">
            <a:spAutoFit/>
          </a:bodyPr>
          <a:lstStyle/>
          <a:p>
            <a:pPr algn="ctr">
              <a:lnSpc>
                <a:spcPts val="3499"/>
              </a:lnSpc>
              <a:spcBef>
                <a:spcPct val="0"/>
              </a:spcBef>
            </a:pPr>
            <a:r>
              <a:rPr lang="en-US" sz="2499" dirty="0" err="1">
                <a:solidFill>
                  <a:srgbClr val="B244A2"/>
                </a:solidFill>
                <a:latin typeface="TT Drugs"/>
              </a:rPr>
              <a:t>copyPostsEveryday</a:t>
            </a:r>
            <a:r>
              <a:rPr lang="en-US" sz="2499" dirty="0">
                <a:solidFill>
                  <a:srgbClr val="B244A2"/>
                </a:solidFill>
                <a:latin typeface="TT Drugs"/>
              </a:rPr>
              <a:t> activity</a:t>
            </a:r>
          </a:p>
        </p:txBody>
      </p:sp>
      <p:sp>
        <p:nvSpPr>
          <p:cNvPr id="13" name="TextBox 13"/>
          <p:cNvSpPr txBox="1"/>
          <p:nvPr/>
        </p:nvSpPr>
        <p:spPr>
          <a:xfrm>
            <a:off x="2995478" y="4167386"/>
            <a:ext cx="4300247" cy="422275"/>
          </a:xfrm>
          <a:prstGeom prst="rect">
            <a:avLst/>
          </a:prstGeom>
        </p:spPr>
        <p:txBody>
          <a:bodyPr wrap="square" lIns="0" tIns="0" rIns="0" bIns="0" rtlCol="0" anchor="t">
            <a:spAutoFit/>
          </a:bodyPr>
          <a:lstStyle/>
          <a:p>
            <a:pPr algn="ctr">
              <a:lnSpc>
                <a:spcPts val="3499"/>
              </a:lnSpc>
              <a:spcBef>
                <a:spcPct val="0"/>
              </a:spcBef>
            </a:pPr>
            <a:r>
              <a:rPr lang="en-US" sz="2499" dirty="0" err="1">
                <a:solidFill>
                  <a:srgbClr val="B244A2"/>
                </a:solidFill>
                <a:latin typeface="TT Drugs"/>
              </a:rPr>
              <a:t>copyOnceWeek</a:t>
            </a:r>
            <a:r>
              <a:rPr lang="en-US" sz="2499" dirty="0">
                <a:solidFill>
                  <a:srgbClr val="B244A2"/>
                </a:solidFill>
                <a:latin typeface="TT Drugs"/>
              </a:rPr>
              <a:t> activity</a:t>
            </a:r>
          </a:p>
        </p:txBody>
      </p:sp>
      <p:grpSp>
        <p:nvGrpSpPr>
          <p:cNvPr id="14" name="Group 14"/>
          <p:cNvGrpSpPr/>
          <p:nvPr/>
        </p:nvGrpSpPr>
        <p:grpSpPr>
          <a:xfrm>
            <a:off x="851035" y="159222"/>
            <a:ext cx="16585931" cy="615650"/>
            <a:chOff x="0" y="0"/>
            <a:chExt cx="22114574" cy="820867"/>
          </a:xfrm>
        </p:grpSpPr>
        <p:sp>
          <p:nvSpPr>
            <p:cNvPr id="15" name="Freeform 15"/>
            <p:cNvSpPr/>
            <p:nvPr/>
          </p:nvSpPr>
          <p:spPr>
            <a:xfrm>
              <a:off x="16681217" y="0"/>
              <a:ext cx="5433357" cy="820867"/>
            </a:xfrm>
            <a:custGeom>
              <a:avLst/>
              <a:gdLst/>
              <a:ahLst/>
              <a:cxnLst/>
              <a:rect l="l" t="t" r="r" b="b"/>
              <a:pathLst>
                <a:path w="5433357" h="820867">
                  <a:moveTo>
                    <a:pt x="0" y="0"/>
                  </a:moveTo>
                  <a:lnTo>
                    <a:pt x="5433357" y="0"/>
                  </a:lnTo>
                  <a:lnTo>
                    <a:pt x="5433357" y="820867"/>
                  </a:lnTo>
                  <a:lnTo>
                    <a:pt x="0" y="820867"/>
                  </a:lnTo>
                  <a:lnTo>
                    <a:pt x="0" y="0"/>
                  </a:lnTo>
                  <a:close/>
                </a:path>
              </a:pathLst>
            </a:custGeom>
            <a:blipFill>
              <a:blip r:embed="rId8"/>
              <a:stretch>
                <a:fillRect/>
              </a:stretch>
            </a:blipFill>
          </p:spPr>
        </p:sp>
        <p:sp>
          <p:nvSpPr>
            <p:cNvPr id="16" name="Freeform 16"/>
            <p:cNvSpPr/>
            <p:nvPr/>
          </p:nvSpPr>
          <p:spPr>
            <a:xfrm>
              <a:off x="0" y="88957"/>
              <a:ext cx="4628257" cy="731910"/>
            </a:xfrm>
            <a:custGeom>
              <a:avLst/>
              <a:gdLst/>
              <a:ahLst/>
              <a:cxnLst/>
              <a:rect l="l" t="t" r="r" b="b"/>
              <a:pathLst>
                <a:path w="4628257" h="731910">
                  <a:moveTo>
                    <a:pt x="0" y="0"/>
                  </a:moveTo>
                  <a:lnTo>
                    <a:pt x="4628257" y="0"/>
                  </a:lnTo>
                  <a:lnTo>
                    <a:pt x="4628257" y="731910"/>
                  </a:lnTo>
                  <a:lnTo>
                    <a:pt x="0" y="731910"/>
                  </a:lnTo>
                  <a:lnTo>
                    <a:pt x="0" y="0"/>
                  </a:lnTo>
                  <a:close/>
                </a:path>
              </a:pathLst>
            </a:custGeom>
            <a:blipFill>
              <a:blip r:embed="rId9"/>
              <a:stretch>
                <a:fillRect/>
              </a:stretch>
            </a:blipFill>
          </p:spPr>
        </p:sp>
      </p:grpSp>
      <p:sp>
        <p:nvSpPr>
          <p:cNvPr id="17" name="TextBox 29">
            <a:extLst>
              <a:ext uri="{FF2B5EF4-FFF2-40B4-BE49-F238E27FC236}">
                <a16:creationId xmlns:a16="http://schemas.microsoft.com/office/drawing/2014/main" id="{8834A625-C0F1-26B2-D7C9-60E05F13B2F1}"/>
              </a:ext>
            </a:extLst>
          </p:cNvPr>
          <p:cNvSpPr txBox="1"/>
          <p:nvPr/>
        </p:nvSpPr>
        <p:spPr>
          <a:xfrm>
            <a:off x="1591729" y="2132929"/>
            <a:ext cx="15410809" cy="1346522"/>
          </a:xfrm>
          <a:prstGeom prst="rect">
            <a:avLst/>
          </a:prstGeom>
        </p:spPr>
        <p:txBody>
          <a:bodyPr wrap="square" lIns="0" tIns="0" rIns="0" bIns="0" rtlCol="0" anchor="t">
            <a:spAutoFit/>
          </a:bodyPr>
          <a:lstStyle/>
          <a:p>
            <a:pPr marL="0" lvl="0" indent="0" algn="ctr">
              <a:lnSpc>
                <a:spcPts val="3499"/>
              </a:lnSpc>
              <a:spcBef>
                <a:spcPct val="0"/>
              </a:spcBef>
            </a:pPr>
            <a:r>
              <a:rPr lang="en-US" sz="3200" dirty="0">
                <a:solidFill>
                  <a:srgbClr val="B244A2"/>
                </a:solidFill>
                <a:latin typeface="TT Drugs"/>
              </a:rPr>
              <a:t>In this step we are using Azure Data Factory (ADF) and it is an integration service that allows us to create, schedule, and orchestrate data workflows. Here’s how we used ADF to connect to our data sources</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FDF2F2"/>
        </a:solidFill>
        <a:effectLst/>
      </p:bgPr>
    </p:bg>
    <p:spTree>
      <p:nvGrpSpPr>
        <p:cNvPr id="1" name=""/>
        <p:cNvGrpSpPr/>
        <p:nvPr/>
      </p:nvGrpSpPr>
      <p:grpSpPr>
        <a:xfrm>
          <a:off x="0" y="0"/>
          <a:ext cx="0" cy="0"/>
          <a:chOff x="0" y="0"/>
          <a:chExt cx="0" cy="0"/>
        </a:xfrm>
      </p:grpSpPr>
      <p:sp>
        <p:nvSpPr>
          <p:cNvPr id="2" name="Freeform 2"/>
          <p:cNvSpPr/>
          <p:nvPr/>
        </p:nvSpPr>
        <p:spPr>
          <a:xfrm>
            <a:off x="12113910" y="1431131"/>
            <a:ext cx="16587378" cy="15654338"/>
          </a:xfrm>
          <a:custGeom>
            <a:avLst/>
            <a:gdLst/>
            <a:ahLst/>
            <a:cxnLst/>
            <a:rect l="l" t="t" r="r" b="b"/>
            <a:pathLst>
              <a:path w="16587378" h="15654338">
                <a:moveTo>
                  <a:pt x="0" y="0"/>
                </a:moveTo>
                <a:lnTo>
                  <a:pt x="16587377" y="0"/>
                </a:lnTo>
                <a:lnTo>
                  <a:pt x="16587377" y="15654338"/>
                </a:lnTo>
                <a:lnTo>
                  <a:pt x="0" y="15654338"/>
                </a:lnTo>
                <a:lnTo>
                  <a:pt x="0" y="0"/>
                </a:lnTo>
                <a:close/>
              </a:path>
            </a:pathLst>
          </a:custGeom>
          <a:blipFill>
            <a:blip r:embed="rId2"/>
            <a:stretch>
              <a:fillRect/>
            </a:stretch>
          </a:blipFill>
        </p:spPr>
      </p:sp>
      <p:sp>
        <p:nvSpPr>
          <p:cNvPr id="3" name="Freeform 3"/>
          <p:cNvSpPr/>
          <p:nvPr/>
        </p:nvSpPr>
        <p:spPr>
          <a:xfrm>
            <a:off x="-4304747" y="1995096"/>
            <a:ext cx="8762662" cy="8229600"/>
          </a:xfrm>
          <a:custGeom>
            <a:avLst/>
            <a:gdLst/>
            <a:ahLst/>
            <a:cxnLst/>
            <a:rect l="l" t="t" r="r" b="b"/>
            <a:pathLst>
              <a:path w="8762662" h="8229600">
                <a:moveTo>
                  <a:pt x="0" y="0"/>
                </a:moveTo>
                <a:lnTo>
                  <a:pt x="8762662" y="0"/>
                </a:lnTo>
                <a:lnTo>
                  <a:pt x="8762662" y="8229600"/>
                </a:lnTo>
                <a:lnTo>
                  <a:pt x="0" y="8229600"/>
                </a:lnTo>
                <a:lnTo>
                  <a:pt x="0" y="0"/>
                </a:lnTo>
                <a:close/>
              </a:path>
            </a:pathLst>
          </a:custGeom>
          <a:blipFill>
            <a:blip r:embed="rId3"/>
            <a:stretch>
              <a:fillRect/>
            </a:stretch>
          </a:blipFill>
        </p:spPr>
      </p:sp>
      <p:sp>
        <p:nvSpPr>
          <p:cNvPr id="4" name="Freeform 4"/>
          <p:cNvSpPr/>
          <p:nvPr/>
        </p:nvSpPr>
        <p:spPr>
          <a:xfrm>
            <a:off x="-4304747" y="-6056326"/>
            <a:ext cx="14132188" cy="13337252"/>
          </a:xfrm>
          <a:custGeom>
            <a:avLst/>
            <a:gdLst/>
            <a:ahLst/>
            <a:cxnLst/>
            <a:rect l="l" t="t" r="r" b="b"/>
            <a:pathLst>
              <a:path w="14132188" h="13337252">
                <a:moveTo>
                  <a:pt x="0" y="0"/>
                </a:moveTo>
                <a:lnTo>
                  <a:pt x="14132188" y="0"/>
                </a:lnTo>
                <a:lnTo>
                  <a:pt x="14132188" y="13337252"/>
                </a:lnTo>
                <a:lnTo>
                  <a:pt x="0" y="13337252"/>
                </a:lnTo>
                <a:lnTo>
                  <a:pt x="0" y="0"/>
                </a:lnTo>
                <a:close/>
              </a:path>
            </a:pathLst>
          </a:custGeom>
          <a:blipFill>
            <a:blip r:embed="rId2"/>
            <a:stretch>
              <a:fillRect/>
            </a:stretch>
          </a:blipFill>
        </p:spPr>
      </p:sp>
      <p:grpSp>
        <p:nvGrpSpPr>
          <p:cNvPr id="5" name="Group 5"/>
          <p:cNvGrpSpPr>
            <a:grpSpLocks noChangeAspect="1"/>
          </p:cNvGrpSpPr>
          <p:nvPr/>
        </p:nvGrpSpPr>
        <p:grpSpPr>
          <a:xfrm rot="-169932">
            <a:off x="14281954" y="-5406473"/>
            <a:ext cx="10045507" cy="10045467"/>
            <a:chOff x="0" y="0"/>
            <a:chExt cx="6350000" cy="6349975"/>
          </a:xfrm>
        </p:grpSpPr>
        <p:sp>
          <p:nvSpPr>
            <p:cNvPr id="6" name="Freeform 6"/>
            <p:cNvSpPr/>
            <p:nvPr/>
          </p:nvSpPr>
          <p:spPr>
            <a:xfrm>
              <a:off x="0" y="0"/>
              <a:ext cx="6350000" cy="6349974"/>
            </a:xfrm>
            <a:custGeom>
              <a:avLst/>
              <a:gdLst/>
              <a:ahLst/>
              <a:cxnLst/>
              <a:rect l="l" t="t" r="r" b="b"/>
              <a:pathLst>
                <a:path w="6350000" h="6349974">
                  <a:moveTo>
                    <a:pt x="6350000" y="3175025"/>
                  </a:moveTo>
                  <a:cubicBezTo>
                    <a:pt x="6350000" y="4928451"/>
                    <a:pt x="4928476" y="6349974"/>
                    <a:pt x="3175000" y="6349974"/>
                  </a:cubicBezTo>
                  <a:cubicBezTo>
                    <a:pt x="1421498" y="6349974"/>
                    <a:pt x="0" y="4928451"/>
                    <a:pt x="0" y="3175025"/>
                  </a:cubicBezTo>
                  <a:cubicBezTo>
                    <a:pt x="0" y="1421511"/>
                    <a:pt x="1421498" y="0"/>
                    <a:pt x="3175000" y="0"/>
                  </a:cubicBezTo>
                  <a:cubicBezTo>
                    <a:pt x="4928501" y="0"/>
                    <a:pt x="6350000" y="1421511"/>
                    <a:pt x="6350000" y="3175025"/>
                  </a:cubicBezTo>
                  <a:close/>
                </a:path>
              </a:pathLst>
            </a:custGeom>
            <a:blipFill>
              <a:blip r:embed="rId4"/>
              <a:stretch>
                <a:fillRect/>
              </a:stretch>
            </a:blipFill>
          </p:spPr>
        </p:sp>
      </p:grpSp>
      <p:sp>
        <p:nvSpPr>
          <p:cNvPr id="7" name="TextBox 7"/>
          <p:cNvSpPr txBox="1"/>
          <p:nvPr/>
        </p:nvSpPr>
        <p:spPr>
          <a:xfrm>
            <a:off x="2438460" y="842571"/>
            <a:ext cx="13411080" cy="1152525"/>
          </a:xfrm>
          <a:prstGeom prst="rect">
            <a:avLst/>
          </a:prstGeom>
        </p:spPr>
        <p:txBody>
          <a:bodyPr lIns="0" tIns="0" rIns="0" bIns="0" rtlCol="0" anchor="t">
            <a:spAutoFit/>
          </a:bodyPr>
          <a:lstStyle/>
          <a:p>
            <a:pPr algn="ctr">
              <a:lnSpc>
                <a:spcPts val="9000"/>
              </a:lnSpc>
            </a:pPr>
            <a:r>
              <a:rPr lang="en-US" sz="7500">
                <a:solidFill>
                  <a:srgbClr val="B244A2"/>
                </a:solidFill>
                <a:latin typeface="TT Drugs Bold"/>
              </a:rPr>
              <a:t>Data ingestion </a:t>
            </a:r>
          </a:p>
        </p:txBody>
      </p:sp>
      <p:sp>
        <p:nvSpPr>
          <p:cNvPr id="8" name="Freeform 8"/>
          <p:cNvSpPr/>
          <p:nvPr/>
        </p:nvSpPr>
        <p:spPr>
          <a:xfrm>
            <a:off x="-6704700" y="-10166647"/>
            <a:ext cx="14418844" cy="14418844"/>
          </a:xfrm>
          <a:custGeom>
            <a:avLst/>
            <a:gdLst/>
            <a:ahLst/>
            <a:cxnLst/>
            <a:rect l="l" t="t" r="r" b="b"/>
            <a:pathLst>
              <a:path w="14418844" h="14418844">
                <a:moveTo>
                  <a:pt x="0" y="0"/>
                </a:moveTo>
                <a:lnTo>
                  <a:pt x="14418844" y="0"/>
                </a:lnTo>
                <a:lnTo>
                  <a:pt x="14418844" y="14418843"/>
                </a:lnTo>
                <a:lnTo>
                  <a:pt x="0" y="14418843"/>
                </a:lnTo>
                <a:lnTo>
                  <a:pt x="0" y="0"/>
                </a:lnTo>
                <a:close/>
              </a:path>
            </a:pathLst>
          </a:custGeom>
          <a:blipFill>
            <a:blip r:embed="rId4"/>
            <a:stretch>
              <a:fillRect/>
            </a:stretch>
          </a:blipFill>
        </p:spPr>
      </p:sp>
      <p:grpSp>
        <p:nvGrpSpPr>
          <p:cNvPr id="9" name="Group 9"/>
          <p:cNvGrpSpPr/>
          <p:nvPr/>
        </p:nvGrpSpPr>
        <p:grpSpPr>
          <a:xfrm>
            <a:off x="1062986" y="5690178"/>
            <a:ext cx="259884" cy="259884"/>
            <a:chOff x="0" y="0"/>
            <a:chExt cx="812800" cy="812800"/>
          </a:xfrm>
        </p:grpSpPr>
        <p:sp>
          <p:nvSpPr>
            <p:cNvPr id="10" name="Freeform 10"/>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B244A2"/>
            </a:solidFill>
          </p:spPr>
        </p:sp>
        <p:sp>
          <p:nvSpPr>
            <p:cNvPr id="11" name="TextBox 11"/>
            <p:cNvSpPr txBox="1"/>
            <p:nvPr/>
          </p:nvSpPr>
          <p:spPr>
            <a:xfrm>
              <a:off x="76200" y="66675"/>
              <a:ext cx="660400" cy="669925"/>
            </a:xfrm>
            <a:prstGeom prst="rect">
              <a:avLst/>
            </a:prstGeom>
          </p:spPr>
          <p:txBody>
            <a:bodyPr lIns="50800" tIns="50800" rIns="50800" bIns="50800" rtlCol="0" anchor="ctr"/>
            <a:lstStyle/>
            <a:p>
              <a:pPr algn="ctr">
                <a:lnSpc>
                  <a:spcPts val="3000"/>
                </a:lnSpc>
              </a:pPr>
              <a:endParaRPr/>
            </a:p>
          </p:txBody>
        </p:sp>
      </p:grpSp>
      <p:sp>
        <p:nvSpPr>
          <p:cNvPr id="12" name="AutoShape 12"/>
          <p:cNvSpPr/>
          <p:nvPr/>
        </p:nvSpPr>
        <p:spPr>
          <a:xfrm flipV="1">
            <a:off x="1354853" y="5821093"/>
            <a:ext cx="3638573" cy="9525"/>
          </a:xfrm>
          <a:prstGeom prst="line">
            <a:avLst/>
          </a:prstGeom>
          <a:ln w="19050" cap="flat">
            <a:solidFill>
              <a:srgbClr val="B244A2"/>
            </a:solidFill>
            <a:prstDash val="solid"/>
            <a:headEnd type="none" w="sm" len="sm"/>
            <a:tailEnd type="none" w="sm" len="sm"/>
          </a:ln>
        </p:spPr>
      </p:sp>
      <p:sp>
        <p:nvSpPr>
          <p:cNvPr id="13" name="AutoShape 13"/>
          <p:cNvSpPr/>
          <p:nvPr/>
        </p:nvSpPr>
        <p:spPr>
          <a:xfrm flipV="1">
            <a:off x="5317276" y="5811568"/>
            <a:ext cx="4288536" cy="9525"/>
          </a:xfrm>
          <a:prstGeom prst="line">
            <a:avLst/>
          </a:prstGeom>
          <a:ln w="19050" cap="flat">
            <a:solidFill>
              <a:srgbClr val="B244A2"/>
            </a:solidFill>
            <a:prstDash val="solid"/>
            <a:headEnd type="none" w="sm" len="sm"/>
            <a:tailEnd type="none" w="sm" len="sm"/>
          </a:ln>
        </p:spPr>
      </p:sp>
      <p:sp>
        <p:nvSpPr>
          <p:cNvPr id="14" name="AutoShape 14"/>
          <p:cNvSpPr/>
          <p:nvPr/>
        </p:nvSpPr>
        <p:spPr>
          <a:xfrm flipV="1">
            <a:off x="9929661" y="5802043"/>
            <a:ext cx="3800475" cy="9525"/>
          </a:xfrm>
          <a:prstGeom prst="line">
            <a:avLst/>
          </a:prstGeom>
          <a:ln w="19050" cap="flat">
            <a:solidFill>
              <a:srgbClr val="B244A2"/>
            </a:solidFill>
            <a:prstDash val="solid"/>
            <a:headEnd type="none" w="sm" len="sm"/>
            <a:tailEnd type="none" w="sm" len="sm"/>
          </a:ln>
        </p:spPr>
      </p:sp>
      <p:sp>
        <p:nvSpPr>
          <p:cNvPr id="15" name="AutoShape 15"/>
          <p:cNvSpPr/>
          <p:nvPr/>
        </p:nvSpPr>
        <p:spPr>
          <a:xfrm>
            <a:off x="14053986" y="5802043"/>
            <a:ext cx="3205308" cy="1933"/>
          </a:xfrm>
          <a:prstGeom prst="line">
            <a:avLst/>
          </a:prstGeom>
          <a:ln w="19050" cap="flat">
            <a:solidFill>
              <a:srgbClr val="B244A2"/>
            </a:solidFill>
            <a:prstDash val="solid"/>
            <a:headEnd type="none" w="sm" len="sm"/>
            <a:tailEnd type="none" w="sm" len="sm"/>
          </a:ln>
        </p:spPr>
      </p:sp>
      <p:grpSp>
        <p:nvGrpSpPr>
          <p:cNvPr id="16" name="Group 16"/>
          <p:cNvGrpSpPr/>
          <p:nvPr/>
        </p:nvGrpSpPr>
        <p:grpSpPr>
          <a:xfrm>
            <a:off x="5022026" y="5680653"/>
            <a:ext cx="259884" cy="259884"/>
            <a:chOff x="0" y="0"/>
            <a:chExt cx="812800" cy="812800"/>
          </a:xfrm>
        </p:grpSpPr>
        <p:sp>
          <p:nvSpPr>
            <p:cNvPr id="17" name="Freeform 17"/>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B244A2"/>
            </a:solidFill>
          </p:spPr>
        </p:sp>
        <p:sp>
          <p:nvSpPr>
            <p:cNvPr id="18" name="TextBox 18"/>
            <p:cNvSpPr txBox="1"/>
            <p:nvPr/>
          </p:nvSpPr>
          <p:spPr>
            <a:xfrm>
              <a:off x="76200" y="66675"/>
              <a:ext cx="660400" cy="669925"/>
            </a:xfrm>
            <a:prstGeom prst="rect">
              <a:avLst/>
            </a:prstGeom>
          </p:spPr>
          <p:txBody>
            <a:bodyPr lIns="50800" tIns="50800" rIns="50800" bIns="50800" rtlCol="0" anchor="ctr"/>
            <a:lstStyle/>
            <a:p>
              <a:pPr algn="ctr">
                <a:lnSpc>
                  <a:spcPts val="3000"/>
                </a:lnSpc>
              </a:pPr>
              <a:endParaRPr/>
            </a:p>
          </p:txBody>
        </p:sp>
      </p:grpSp>
      <p:grpSp>
        <p:nvGrpSpPr>
          <p:cNvPr id="19" name="Group 19"/>
          <p:cNvGrpSpPr/>
          <p:nvPr/>
        </p:nvGrpSpPr>
        <p:grpSpPr>
          <a:xfrm>
            <a:off x="9634407" y="5676864"/>
            <a:ext cx="259884" cy="259884"/>
            <a:chOff x="0" y="0"/>
            <a:chExt cx="812800" cy="812800"/>
          </a:xfrm>
        </p:grpSpPr>
        <p:sp>
          <p:nvSpPr>
            <p:cNvPr id="20" name="Freeform 20"/>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B244A2"/>
            </a:solidFill>
          </p:spPr>
        </p:sp>
        <p:sp>
          <p:nvSpPr>
            <p:cNvPr id="21" name="TextBox 21"/>
            <p:cNvSpPr txBox="1"/>
            <p:nvPr/>
          </p:nvSpPr>
          <p:spPr>
            <a:xfrm>
              <a:off x="76200" y="66675"/>
              <a:ext cx="660400" cy="669925"/>
            </a:xfrm>
            <a:prstGeom prst="rect">
              <a:avLst/>
            </a:prstGeom>
          </p:spPr>
          <p:txBody>
            <a:bodyPr lIns="50800" tIns="50800" rIns="50800" bIns="50800" rtlCol="0" anchor="ctr"/>
            <a:lstStyle/>
            <a:p>
              <a:pPr algn="ctr">
                <a:lnSpc>
                  <a:spcPts val="3000"/>
                </a:lnSpc>
              </a:pPr>
              <a:endParaRPr/>
            </a:p>
          </p:txBody>
        </p:sp>
      </p:grpSp>
      <p:grpSp>
        <p:nvGrpSpPr>
          <p:cNvPr id="22" name="Group 22"/>
          <p:cNvGrpSpPr/>
          <p:nvPr/>
        </p:nvGrpSpPr>
        <p:grpSpPr>
          <a:xfrm>
            <a:off x="13758735" y="5676864"/>
            <a:ext cx="259884" cy="259884"/>
            <a:chOff x="0" y="0"/>
            <a:chExt cx="812800" cy="812800"/>
          </a:xfrm>
        </p:grpSpPr>
        <p:sp>
          <p:nvSpPr>
            <p:cNvPr id="23" name="Freeform 23"/>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B244A2"/>
            </a:solidFill>
          </p:spPr>
        </p:sp>
        <p:sp>
          <p:nvSpPr>
            <p:cNvPr id="24" name="TextBox 24"/>
            <p:cNvSpPr txBox="1"/>
            <p:nvPr/>
          </p:nvSpPr>
          <p:spPr>
            <a:xfrm>
              <a:off x="76200" y="66675"/>
              <a:ext cx="660400" cy="669925"/>
            </a:xfrm>
            <a:prstGeom prst="rect">
              <a:avLst/>
            </a:prstGeom>
          </p:spPr>
          <p:txBody>
            <a:bodyPr lIns="50800" tIns="50800" rIns="50800" bIns="50800" rtlCol="0" anchor="ctr"/>
            <a:lstStyle/>
            <a:p>
              <a:pPr algn="ctr">
                <a:lnSpc>
                  <a:spcPts val="3000"/>
                </a:lnSpc>
              </a:pPr>
              <a:endParaRPr/>
            </a:p>
          </p:txBody>
        </p:sp>
      </p:grpSp>
      <p:sp>
        <p:nvSpPr>
          <p:cNvPr id="25" name="Freeform 25"/>
          <p:cNvSpPr/>
          <p:nvPr/>
        </p:nvSpPr>
        <p:spPr>
          <a:xfrm>
            <a:off x="1120686" y="2430366"/>
            <a:ext cx="3337229" cy="2393038"/>
          </a:xfrm>
          <a:custGeom>
            <a:avLst/>
            <a:gdLst/>
            <a:ahLst/>
            <a:cxnLst/>
            <a:rect l="l" t="t" r="r" b="b"/>
            <a:pathLst>
              <a:path w="3337229" h="2393038">
                <a:moveTo>
                  <a:pt x="0" y="0"/>
                </a:moveTo>
                <a:lnTo>
                  <a:pt x="3337229" y="0"/>
                </a:lnTo>
                <a:lnTo>
                  <a:pt x="3337229" y="2393037"/>
                </a:lnTo>
                <a:lnTo>
                  <a:pt x="0" y="2393037"/>
                </a:lnTo>
                <a:lnTo>
                  <a:pt x="0" y="0"/>
                </a:lnTo>
                <a:close/>
              </a:path>
            </a:pathLst>
          </a:custGeom>
          <a:blipFill>
            <a:blip r:embed="rId5"/>
            <a:stretch>
              <a:fillRect/>
            </a:stretch>
          </a:blipFill>
        </p:spPr>
      </p:sp>
      <p:sp>
        <p:nvSpPr>
          <p:cNvPr id="26" name="Freeform 26"/>
          <p:cNvSpPr/>
          <p:nvPr/>
        </p:nvSpPr>
        <p:spPr>
          <a:xfrm>
            <a:off x="5281910" y="3008007"/>
            <a:ext cx="3800125" cy="1237755"/>
          </a:xfrm>
          <a:custGeom>
            <a:avLst/>
            <a:gdLst/>
            <a:ahLst/>
            <a:cxnLst/>
            <a:rect l="l" t="t" r="r" b="b"/>
            <a:pathLst>
              <a:path w="3800125" h="1237755">
                <a:moveTo>
                  <a:pt x="0" y="0"/>
                </a:moveTo>
                <a:lnTo>
                  <a:pt x="3800124" y="0"/>
                </a:lnTo>
                <a:lnTo>
                  <a:pt x="3800124" y="1237755"/>
                </a:lnTo>
                <a:lnTo>
                  <a:pt x="0" y="1237755"/>
                </a:lnTo>
                <a:lnTo>
                  <a:pt x="0" y="0"/>
                </a:lnTo>
                <a:close/>
              </a:path>
            </a:pathLst>
          </a:custGeom>
          <a:blipFill>
            <a:blip r:embed="rId6"/>
            <a:stretch>
              <a:fillRect/>
            </a:stretch>
          </a:blipFill>
        </p:spPr>
      </p:sp>
      <p:sp>
        <p:nvSpPr>
          <p:cNvPr id="27" name="Freeform 27"/>
          <p:cNvSpPr/>
          <p:nvPr/>
        </p:nvSpPr>
        <p:spPr>
          <a:xfrm>
            <a:off x="9798842" y="2802554"/>
            <a:ext cx="3931294" cy="2102785"/>
          </a:xfrm>
          <a:custGeom>
            <a:avLst/>
            <a:gdLst/>
            <a:ahLst/>
            <a:cxnLst/>
            <a:rect l="l" t="t" r="r" b="b"/>
            <a:pathLst>
              <a:path w="3931294" h="2102785">
                <a:moveTo>
                  <a:pt x="0" y="0"/>
                </a:moveTo>
                <a:lnTo>
                  <a:pt x="3931294" y="0"/>
                </a:lnTo>
                <a:lnTo>
                  <a:pt x="3931294" y="2102785"/>
                </a:lnTo>
                <a:lnTo>
                  <a:pt x="0" y="2102785"/>
                </a:lnTo>
                <a:lnTo>
                  <a:pt x="0" y="0"/>
                </a:lnTo>
                <a:close/>
              </a:path>
            </a:pathLst>
          </a:custGeom>
          <a:blipFill>
            <a:blip r:embed="rId7"/>
            <a:stretch>
              <a:fillRect/>
            </a:stretch>
          </a:blipFill>
        </p:spPr>
      </p:sp>
      <p:sp>
        <p:nvSpPr>
          <p:cNvPr id="28" name="Freeform 28"/>
          <p:cNvSpPr/>
          <p:nvPr/>
        </p:nvSpPr>
        <p:spPr>
          <a:xfrm>
            <a:off x="14039911" y="2430366"/>
            <a:ext cx="3152568" cy="2571094"/>
          </a:xfrm>
          <a:custGeom>
            <a:avLst/>
            <a:gdLst/>
            <a:ahLst/>
            <a:cxnLst/>
            <a:rect l="l" t="t" r="r" b="b"/>
            <a:pathLst>
              <a:path w="3152568" h="2571094">
                <a:moveTo>
                  <a:pt x="0" y="0"/>
                </a:moveTo>
                <a:lnTo>
                  <a:pt x="3152568" y="0"/>
                </a:lnTo>
                <a:lnTo>
                  <a:pt x="3152568" y="2571094"/>
                </a:lnTo>
                <a:lnTo>
                  <a:pt x="0" y="2571094"/>
                </a:lnTo>
                <a:lnTo>
                  <a:pt x="0" y="0"/>
                </a:lnTo>
                <a:close/>
              </a:path>
            </a:pathLst>
          </a:custGeom>
          <a:blipFill>
            <a:blip r:embed="rId8">
              <a:alphaModFix amt="98000"/>
            </a:blip>
            <a:stretch>
              <a:fillRect/>
            </a:stretch>
          </a:blipFill>
        </p:spPr>
      </p:sp>
      <p:sp>
        <p:nvSpPr>
          <p:cNvPr id="29" name="TextBox 29"/>
          <p:cNvSpPr txBox="1"/>
          <p:nvPr/>
        </p:nvSpPr>
        <p:spPr>
          <a:xfrm>
            <a:off x="1192928" y="6659293"/>
            <a:ext cx="3364925" cy="3051175"/>
          </a:xfrm>
          <a:prstGeom prst="rect">
            <a:avLst/>
          </a:prstGeom>
        </p:spPr>
        <p:txBody>
          <a:bodyPr lIns="0" tIns="0" rIns="0" bIns="0" rtlCol="0" anchor="t">
            <a:spAutoFit/>
          </a:bodyPr>
          <a:lstStyle/>
          <a:p>
            <a:pPr marL="0" lvl="0" indent="0" algn="l">
              <a:lnSpc>
                <a:spcPts val="3499"/>
              </a:lnSpc>
              <a:spcBef>
                <a:spcPct val="0"/>
              </a:spcBef>
            </a:pPr>
            <a:r>
              <a:rPr lang="en-US" sz="2499" dirty="0">
                <a:solidFill>
                  <a:srgbClr val="B244A2"/>
                </a:solidFill>
                <a:latin typeface="TT Drugs"/>
              </a:rPr>
              <a:t>Creating the data lake to store the ingested data files and build container and prepare the folders to accept the files </a:t>
            </a:r>
          </a:p>
        </p:txBody>
      </p:sp>
      <p:sp>
        <p:nvSpPr>
          <p:cNvPr id="30" name="TextBox 30"/>
          <p:cNvSpPr txBox="1"/>
          <p:nvPr/>
        </p:nvSpPr>
        <p:spPr>
          <a:xfrm>
            <a:off x="5022026" y="6581698"/>
            <a:ext cx="4121974" cy="2613025"/>
          </a:xfrm>
          <a:prstGeom prst="rect">
            <a:avLst/>
          </a:prstGeom>
        </p:spPr>
        <p:txBody>
          <a:bodyPr lIns="0" tIns="0" rIns="0" bIns="0" rtlCol="0" anchor="t">
            <a:spAutoFit/>
          </a:bodyPr>
          <a:lstStyle/>
          <a:p>
            <a:pPr algn="l">
              <a:lnSpc>
                <a:spcPts val="3499"/>
              </a:lnSpc>
            </a:pPr>
            <a:r>
              <a:rPr lang="en-US" sz="2499" spc="124">
                <a:solidFill>
                  <a:srgbClr val="B244A2"/>
                </a:solidFill>
                <a:latin typeface="TT Drugs"/>
              </a:rPr>
              <a:t>Bulid the pipelines in Data Factory we created 2 pipelines </a:t>
            </a:r>
          </a:p>
          <a:p>
            <a:pPr algn="l">
              <a:lnSpc>
                <a:spcPts val="3499"/>
              </a:lnSpc>
            </a:pPr>
            <a:r>
              <a:rPr lang="en-US" sz="2499" spc="124">
                <a:solidFill>
                  <a:srgbClr val="B244A2"/>
                </a:solidFill>
                <a:latin typeface="TT Drugs"/>
              </a:rPr>
              <a:t>"copyOnceWeek“ </a:t>
            </a:r>
          </a:p>
          <a:p>
            <a:pPr algn="l">
              <a:lnSpc>
                <a:spcPts val="3499"/>
              </a:lnSpc>
            </a:pPr>
            <a:r>
              <a:rPr lang="en-US" sz="2499" spc="124">
                <a:solidFill>
                  <a:srgbClr val="B244A2"/>
                </a:solidFill>
                <a:latin typeface="TT Drugs"/>
              </a:rPr>
              <a:t>"copyPostsEveryday“</a:t>
            </a:r>
          </a:p>
          <a:p>
            <a:pPr marL="0" lvl="0" indent="0" algn="l">
              <a:lnSpc>
                <a:spcPts val="3499"/>
              </a:lnSpc>
              <a:spcBef>
                <a:spcPct val="0"/>
              </a:spcBef>
            </a:pPr>
            <a:endParaRPr lang="en-US" sz="2499" spc="124">
              <a:solidFill>
                <a:srgbClr val="B244A2"/>
              </a:solidFill>
              <a:latin typeface="TT Drugs"/>
            </a:endParaRPr>
          </a:p>
        </p:txBody>
      </p:sp>
      <p:sp>
        <p:nvSpPr>
          <p:cNvPr id="31" name="TextBox 31"/>
          <p:cNvSpPr txBox="1"/>
          <p:nvPr/>
        </p:nvSpPr>
        <p:spPr>
          <a:xfrm>
            <a:off x="9634407" y="6659293"/>
            <a:ext cx="3364925" cy="2613025"/>
          </a:xfrm>
          <a:prstGeom prst="rect">
            <a:avLst/>
          </a:prstGeom>
        </p:spPr>
        <p:txBody>
          <a:bodyPr lIns="0" tIns="0" rIns="0" bIns="0" rtlCol="0" anchor="t">
            <a:spAutoFit/>
          </a:bodyPr>
          <a:lstStyle/>
          <a:p>
            <a:pPr algn="l">
              <a:lnSpc>
                <a:spcPts val="3499"/>
              </a:lnSpc>
            </a:pPr>
            <a:r>
              <a:rPr lang="en-US" sz="2499">
                <a:solidFill>
                  <a:srgbClr val="B244A2"/>
                </a:solidFill>
                <a:latin typeface="TT Drugs"/>
              </a:rPr>
              <a:t>Creating 3 linked services for every item we plan to ingest from or write data to </a:t>
            </a:r>
          </a:p>
          <a:p>
            <a:pPr marL="0" lvl="0" indent="0" algn="l">
              <a:lnSpc>
                <a:spcPts val="3499"/>
              </a:lnSpc>
              <a:spcBef>
                <a:spcPct val="0"/>
              </a:spcBef>
            </a:pPr>
            <a:endParaRPr lang="en-US" sz="2499">
              <a:solidFill>
                <a:srgbClr val="B244A2"/>
              </a:solidFill>
              <a:latin typeface="TT Drugs"/>
            </a:endParaRPr>
          </a:p>
        </p:txBody>
      </p:sp>
      <p:sp>
        <p:nvSpPr>
          <p:cNvPr id="32" name="TextBox 32"/>
          <p:cNvSpPr txBox="1"/>
          <p:nvPr/>
        </p:nvSpPr>
        <p:spPr>
          <a:xfrm>
            <a:off x="13730136" y="6607826"/>
            <a:ext cx="3364925" cy="1298575"/>
          </a:xfrm>
          <a:prstGeom prst="rect">
            <a:avLst/>
          </a:prstGeom>
        </p:spPr>
        <p:txBody>
          <a:bodyPr lIns="0" tIns="0" rIns="0" bIns="0" rtlCol="0" anchor="t">
            <a:spAutoFit/>
          </a:bodyPr>
          <a:lstStyle/>
          <a:p>
            <a:pPr algn="l">
              <a:lnSpc>
                <a:spcPts val="3499"/>
              </a:lnSpc>
            </a:pPr>
            <a:r>
              <a:rPr lang="en-US" sz="2499">
                <a:solidFill>
                  <a:srgbClr val="B244A2"/>
                </a:solidFill>
                <a:latin typeface="TT Drugs"/>
              </a:rPr>
              <a:t>Creating datasets we will have 6 datasets </a:t>
            </a:r>
          </a:p>
          <a:p>
            <a:pPr marL="0" lvl="0" indent="0" algn="l">
              <a:lnSpc>
                <a:spcPts val="3499"/>
              </a:lnSpc>
              <a:spcBef>
                <a:spcPct val="0"/>
              </a:spcBef>
            </a:pPr>
            <a:endParaRPr lang="en-US" sz="2499">
              <a:solidFill>
                <a:srgbClr val="B244A2"/>
              </a:solidFill>
              <a:latin typeface="TT Drugs"/>
            </a:endParaRPr>
          </a:p>
        </p:txBody>
      </p:sp>
      <p:grpSp>
        <p:nvGrpSpPr>
          <p:cNvPr id="33" name="Group 33"/>
          <p:cNvGrpSpPr/>
          <p:nvPr/>
        </p:nvGrpSpPr>
        <p:grpSpPr>
          <a:xfrm>
            <a:off x="851035" y="236445"/>
            <a:ext cx="16585931" cy="615650"/>
            <a:chOff x="0" y="0"/>
            <a:chExt cx="22114574" cy="820867"/>
          </a:xfrm>
        </p:grpSpPr>
        <p:sp>
          <p:nvSpPr>
            <p:cNvPr id="34" name="Freeform 34"/>
            <p:cNvSpPr/>
            <p:nvPr/>
          </p:nvSpPr>
          <p:spPr>
            <a:xfrm>
              <a:off x="16681217" y="0"/>
              <a:ext cx="5433357" cy="820867"/>
            </a:xfrm>
            <a:custGeom>
              <a:avLst/>
              <a:gdLst/>
              <a:ahLst/>
              <a:cxnLst/>
              <a:rect l="l" t="t" r="r" b="b"/>
              <a:pathLst>
                <a:path w="5433357" h="820867">
                  <a:moveTo>
                    <a:pt x="0" y="0"/>
                  </a:moveTo>
                  <a:lnTo>
                    <a:pt x="5433357" y="0"/>
                  </a:lnTo>
                  <a:lnTo>
                    <a:pt x="5433357" y="820867"/>
                  </a:lnTo>
                  <a:lnTo>
                    <a:pt x="0" y="820867"/>
                  </a:lnTo>
                  <a:lnTo>
                    <a:pt x="0" y="0"/>
                  </a:lnTo>
                  <a:close/>
                </a:path>
              </a:pathLst>
            </a:custGeom>
            <a:blipFill>
              <a:blip r:embed="rId9"/>
              <a:stretch>
                <a:fillRect/>
              </a:stretch>
            </a:blipFill>
          </p:spPr>
        </p:sp>
        <p:sp>
          <p:nvSpPr>
            <p:cNvPr id="35" name="Freeform 35"/>
            <p:cNvSpPr/>
            <p:nvPr/>
          </p:nvSpPr>
          <p:spPr>
            <a:xfrm>
              <a:off x="0" y="88957"/>
              <a:ext cx="4628257" cy="731910"/>
            </a:xfrm>
            <a:custGeom>
              <a:avLst/>
              <a:gdLst/>
              <a:ahLst/>
              <a:cxnLst/>
              <a:rect l="l" t="t" r="r" b="b"/>
              <a:pathLst>
                <a:path w="4628257" h="731910">
                  <a:moveTo>
                    <a:pt x="0" y="0"/>
                  </a:moveTo>
                  <a:lnTo>
                    <a:pt x="4628257" y="0"/>
                  </a:lnTo>
                  <a:lnTo>
                    <a:pt x="4628257" y="731910"/>
                  </a:lnTo>
                  <a:lnTo>
                    <a:pt x="0" y="731910"/>
                  </a:lnTo>
                  <a:lnTo>
                    <a:pt x="0" y="0"/>
                  </a:lnTo>
                  <a:close/>
                </a:path>
              </a:pathLst>
            </a:custGeom>
            <a:blipFill>
              <a:blip r:embed="rId10"/>
              <a:stretch>
                <a:fillRect/>
              </a:stretch>
            </a:blipFill>
          </p:spPr>
        </p:sp>
      </p:gr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FDF2F2"/>
        </a:solidFill>
        <a:effectLst/>
      </p:bgPr>
    </p:bg>
    <p:spTree>
      <p:nvGrpSpPr>
        <p:cNvPr id="1" name=""/>
        <p:cNvGrpSpPr/>
        <p:nvPr/>
      </p:nvGrpSpPr>
      <p:grpSpPr>
        <a:xfrm>
          <a:off x="0" y="0"/>
          <a:ext cx="0" cy="0"/>
          <a:chOff x="0" y="0"/>
          <a:chExt cx="0" cy="0"/>
        </a:xfrm>
      </p:grpSpPr>
      <p:sp>
        <p:nvSpPr>
          <p:cNvPr id="2" name="Freeform 2"/>
          <p:cNvSpPr/>
          <p:nvPr/>
        </p:nvSpPr>
        <p:spPr>
          <a:xfrm>
            <a:off x="-3604198" y="1028700"/>
            <a:ext cx="10726283" cy="10122929"/>
          </a:xfrm>
          <a:custGeom>
            <a:avLst/>
            <a:gdLst/>
            <a:ahLst/>
            <a:cxnLst/>
            <a:rect l="l" t="t" r="r" b="b"/>
            <a:pathLst>
              <a:path w="10726283" h="10122929">
                <a:moveTo>
                  <a:pt x="0" y="0"/>
                </a:moveTo>
                <a:lnTo>
                  <a:pt x="10726282" y="0"/>
                </a:lnTo>
                <a:lnTo>
                  <a:pt x="10726282" y="10122929"/>
                </a:lnTo>
                <a:lnTo>
                  <a:pt x="0" y="10122929"/>
                </a:lnTo>
                <a:lnTo>
                  <a:pt x="0" y="0"/>
                </a:lnTo>
                <a:close/>
              </a:path>
            </a:pathLst>
          </a:custGeom>
          <a:blipFill>
            <a:blip r:embed="rId2"/>
            <a:stretch>
              <a:fillRect/>
            </a:stretch>
          </a:blipFill>
        </p:spPr>
      </p:sp>
      <p:sp>
        <p:nvSpPr>
          <p:cNvPr id="3" name="Freeform 3"/>
          <p:cNvSpPr/>
          <p:nvPr/>
        </p:nvSpPr>
        <p:spPr>
          <a:xfrm>
            <a:off x="-5255520" y="238561"/>
            <a:ext cx="16172508" cy="15188681"/>
          </a:xfrm>
          <a:custGeom>
            <a:avLst/>
            <a:gdLst/>
            <a:ahLst/>
            <a:cxnLst/>
            <a:rect l="l" t="t" r="r" b="b"/>
            <a:pathLst>
              <a:path w="16172508" h="15188681">
                <a:moveTo>
                  <a:pt x="0" y="0"/>
                </a:moveTo>
                <a:lnTo>
                  <a:pt x="16172509" y="0"/>
                </a:lnTo>
                <a:lnTo>
                  <a:pt x="16172509" y="15188681"/>
                </a:lnTo>
                <a:lnTo>
                  <a:pt x="0" y="15188681"/>
                </a:lnTo>
                <a:lnTo>
                  <a:pt x="0" y="0"/>
                </a:lnTo>
                <a:close/>
              </a:path>
            </a:pathLst>
          </a:custGeom>
          <a:blipFill>
            <a:blip r:embed="rId3"/>
            <a:stretch>
              <a:fillRect/>
            </a:stretch>
          </a:blipFill>
        </p:spPr>
      </p:sp>
      <p:sp>
        <p:nvSpPr>
          <p:cNvPr id="4" name="TextBox 4"/>
          <p:cNvSpPr txBox="1"/>
          <p:nvPr/>
        </p:nvSpPr>
        <p:spPr>
          <a:xfrm>
            <a:off x="1287169" y="1019175"/>
            <a:ext cx="11669832" cy="1152525"/>
          </a:xfrm>
          <a:prstGeom prst="rect">
            <a:avLst/>
          </a:prstGeom>
        </p:spPr>
        <p:txBody>
          <a:bodyPr lIns="0" tIns="0" rIns="0" bIns="0" rtlCol="0" anchor="t">
            <a:spAutoFit/>
          </a:bodyPr>
          <a:lstStyle/>
          <a:p>
            <a:pPr algn="l">
              <a:lnSpc>
                <a:spcPts val="9000"/>
              </a:lnSpc>
            </a:pPr>
            <a:r>
              <a:rPr lang="en-US" sz="7500">
                <a:solidFill>
                  <a:srgbClr val="B244A2"/>
                </a:solidFill>
                <a:latin typeface="TT Drugs Bold"/>
              </a:rPr>
              <a:t>Data transformation</a:t>
            </a:r>
          </a:p>
        </p:txBody>
      </p:sp>
      <p:sp>
        <p:nvSpPr>
          <p:cNvPr id="6" name="Freeform 6"/>
          <p:cNvSpPr/>
          <p:nvPr/>
        </p:nvSpPr>
        <p:spPr>
          <a:xfrm>
            <a:off x="10630951" y="-5286617"/>
            <a:ext cx="12113698" cy="11376781"/>
          </a:xfrm>
          <a:custGeom>
            <a:avLst/>
            <a:gdLst/>
            <a:ahLst/>
            <a:cxnLst/>
            <a:rect l="l" t="t" r="r" b="b"/>
            <a:pathLst>
              <a:path w="12113698" h="11376781">
                <a:moveTo>
                  <a:pt x="0" y="0"/>
                </a:moveTo>
                <a:lnTo>
                  <a:pt x="12113698" y="0"/>
                </a:lnTo>
                <a:lnTo>
                  <a:pt x="12113698" y="11376782"/>
                </a:lnTo>
                <a:lnTo>
                  <a:pt x="0" y="11376782"/>
                </a:lnTo>
                <a:lnTo>
                  <a:pt x="0" y="0"/>
                </a:lnTo>
                <a:close/>
              </a:path>
            </a:pathLst>
          </a:custGeom>
          <a:blipFill>
            <a:blip r:embed="rId3"/>
            <a:stretch>
              <a:fillRect/>
            </a:stretch>
          </a:blipFill>
        </p:spPr>
      </p:sp>
      <p:grpSp>
        <p:nvGrpSpPr>
          <p:cNvPr id="7" name="Group 7"/>
          <p:cNvGrpSpPr/>
          <p:nvPr/>
        </p:nvGrpSpPr>
        <p:grpSpPr>
          <a:xfrm>
            <a:off x="1287168" y="3118059"/>
            <a:ext cx="15781631" cy="6315460"/>
            <a:chOff x="0" y="0"/>
            <a:chExt cx="10729058" cy="6833789"/>
          </a:xfrm>
        </p:grpSpPr>
        <p:sp>
          <p:nvSpPr>
            <p:cNvPr id="8" name="Freeform 8"/>
            <p:cNvSpPr/>
            <p:nvPr/>
          </p:nvSpPr>
          <p:spPr>
            <a:xfrm>
              <a:off x="0" y="0"/>
              <a:ext cx="10729058" cy="6833788"/>
            </a:xfrm>
            <a:custGeom>
              <a:avLst/>
              <a:gdLst/>
              <a:ahLst/>
              <a:cxnLst/>
              <a:rect l="l" t="t" r="r" b="b"/>
              <a:pathLst>
                <a:path w="10729058" h="6833788">
                  <a:moveTo>
                    <a:pt x="10604598" y="6833788"/>
                  </a:moveTo>
                  <a:lnTo>
                    <a:pt x="124460" y="6833788"/>
                  </a:lnTo>
                  <a:cubicBezTo>
                    <a:pt x="55880" y="6833788"/>
                    <a:pt x="0" y="6777909"/>
                    <a:pt x="0" y="6709328"/>
                  </a:cubicBezTo>
                  <a:lnTo>
                    <a:pt x="0" y="124460"/>
                  </a:lnTo>
                  <a:cubicBezTo>
                    <a:pt x="0" y="55880"/>
                    <a:pt x="55880" y="0"/>
                    <a:pt x="124460" y="0"/>
                  </a:cubicBezTo>
                  <a:lnTo>
                    <a:pt x="10604598" y="0"/>
                  </a:lnTo>
                  <a:cubicBezTo>
                    <a:pt x="10673178" y="0"/>
                    <a:pt x="10729058" y="55880"/>
                    <a:pt x="10729058" y="124460"/>
                  </a:cubicBezTo>
                  <a:lnTo>
                    <a:pt x="10729058" y="6709328"/>
                  </a:lnTo>
                  <a:cubicBezTo>
                    <a:pt x="10729058" y="6777909"/>
                    <a:pt x="10673178" y="6833788"/>
                    <a:pt x="10604598" y="6833788"/>
                  </a:cubicBezTo>
                  <a:close/>
                </a:path>
              </a:pathLst>
            </a:custGeom>
            <a:solidFill>
              <a:srgbClr val="FFFFFF">
                <a:alpha val="67843"/>
              </a:srgbClr>
            </a:solidFill>
          </p:spPr>
        </p:sp>
      </p:grpSp>
      <p:sp>
        <p:nvSpPr>
          <p:cNvPr id="11" name="TextBox 11"/>
          <p:cNvSpPr txBox="1"/>
          <p:nvPr/>
        </p:nvSpPr>
        <p:spPr>
          <a:xfrm>
            <a:off x="1910766" y="3973630"/>
            <a:ext cx="14777034" cy="4503862"/>
          </a:xfrm>
          <a:prstGeom prst="rect">
            <a:avLst/>
          </a:prstGeom>
        </p:spPr>
        <p:txBody>
          <a:bodyPr wrap="square" lIns="0" tIns="0" rIns="0" bIns="0" rtlCol="0" anchor="t">
            <a:spAutoFit/>
          </a:bodyPr>
          <a:lstStyle/>
          <a:p>
            <a:pPr marL="367261" lvl="1" algn="l">
              <a:lnSpc>
                <a:spcPts val="4422"/>
              </a:lnSpc>
            </a:pPr>
            <a:r>
              <a:rPr lang="en-US" sz="3402" dirty="0">
                <a:solidFill>
                  <a:srgbClr val="B244A2"/>
                </a:solidFill>
                <a:latin typeface="TT Chocolates"/>
              </a:rPr>
              <a:t>We well work on Databricks for building and training our machine learning model ,  Databricks is a powerful platform for data engineering, machine learning, and analytics. Here's how we used Databricks to process our data .</a:t>
            </a:r>
          </a:p>
          <a:p>
            <a:pPr marL="367261" lvl="1" algn="l">
              <a:lnSpc>
                <a:spcPts val="4422"/>
              </a:lnSpc>
            </a:pPr>
            <a:endParaRPr lang="en-US" sz="3402" dirty="0">
              <a:solidFill>
                <a:srgbClr val="B244A2"/>
              </a:solidFill>
              <a:latin typeface="TT Chocolates"/>
            </a:endParaRPr>
          </a:p>
          <a:p>
            <a:pPr marL="367261" lvl="1" algn="l">
              <a:lnSpc>
                <a:spcPts val="4422"/>
              </a:lnSpc>
            </a:pPr>
            <a:r>
              <a:rPr lang="en-US" sz="3402" dirty="0">
                <a:solidFill>
                  <a:srgbClr val="B244A2"/>
                </a:solidFill>
                <a:latin typeface="TT Chocolates"/>
              </a:rPr>
              <a:t>The model training well be focused on building a machine learning model to classify the topics of </a:t>
            </a:r>
            <a:r>
              <a:rPr lang="en-US" sz="3402" dirty="0" err="1">
                <a:solidFill>
                  <a:srgbClr val="B244A2"/>
                </a:solidFill>
                <a:latin typeface="TT Chocolates"/>
              </a:rPr>
              <a:t>StackOverflow</a:t>
            </a:r>
            <a:r>
              <a:rPr lang="en-US" sz="3402" dirty="0">
                <a:solidFill>
                  <a:srgbClr val="B244A2"/>
                </a:solidFill>
                <a:latin typeface="TT Chocolates"/>
              </a:rPr>
              <a:t> posts by analyzing large volumes of text data, providing valuable insights and automating data-driven decision-making.</a:t>
            </a:r>
          </a:p>
          <a:p>
            <a:pPr marL="367261" lvl="1" algn="l">
              <a:lnSpc>
                <a:spcPts val="4422"/>
              </a:lnSpc>
            </a:pPr>
            <a:endParaRPr lang="en-US" sz="3402" dirty="0">
              <a:solidFill>
                <a:srgbClr val="B244A2"/>
              </a:solidFill>
              <a:latin typeface="TT Chocolates"/>
            </a:endParaRPr>
          </a:p>
        </p:txBody>
      </p:sp>
      <p:grpSp>
        <p:nvGrpSpPr>
          <p:cNvPr id="12" name="Group 12"/>
          <p:cNvGrpSpPr/>
          <p:nvPr/>
        </p:nvGrpSpPr>
        <p:grpSpPr>
          <a:xfrm>
            <a:off x="851035" y="9433520"/>
            <a:ext cx="16585931" cy="615650"/>
            <a:chOff x="0" y="0"/>
            <a:chExt cx="22114574" cy="820867"/>
          </a:xfrm>
        </p:grpSpPr>
        <p:sp>
          <p:nvSpPr>
            <p:cNvPr id="13" name="Freeform 13"/>
            <p:cNvSpPr/>
            <p:nvPr/>
          </p:nvSpPr>
          <p:spPr>
            <a:xfrm>
              <a:off x="16681217" y="0"/>
              <a:ext cx="5433357" cy="820867"/>
            </a:xfrm>
            <a:custGeom>
              <a:avLst/>
              <a:gdLst/>
              <a:ahLst/>
              <a:cxnLst/>
              <a:rect l="l" t="t" r="r" b="b"/>
              <a:pathLst>
                <a:path w="5433357" h="820867">
                  <a:moveTo>
                    <a:pt x="0" y="0"/>
                  </a:moveTo>
                  <a:lnTo>
                    <a:pt x="5433357" y="0"/>
                  </a:lnTo>
                  <a:lnTo>
                    <a:pt x="5433357" y="820867"/>
                  </a:lnTo>
                  <a:lnTo>
                    <a:pt x="0" y="820867"/>
                  </a:lnTo>
                  <a:lnTo>
                    <a:pt x="0" y="0"/>
                  </a:lnTo>
                  <a:close/>
                </a:path>
              </a:pathLst>
            </a:custGeom>
            <a:blipFill>
              <a:blip r:embed="rId4"/>
              <a:stretch>
                <a:fillRect/>
              </a:stretch>
            </a:blipFill>
          </p:spPr>
        </p:sp>
        <p:sp>
          <p:nvSpPr>
            <p:cNvPr id="14" name="Freeform 14"/>
            <p:cNvSpPr/>
            <p:nvPr/>
          </p:nvSpPr>
          <p:spPr>
            <a:xfrm>
              <a:off x="0" y="88957"/>
              <a:ext cx="4628257" cy="731910"/>
            </a:xfrm>
            <a:custGeom>
              <a:avLst/>
              <a:gdLst/>
              <a:ahLst/>
              <a:cxnLst/>
              <a:rect l="l" t="t" r="r" b="b"/>
              <a:pathLst>
                <a:path w="4628257" h="731910">
                  <a:moveTo>
                    <a:pt x="0" y="0"/>
                  </a:moveTo>
                  <a:lnTo>
                    <a:pt x="4628257" y="0"/>
                  </a:lnTo>
                  <a:lnTo>
                    <a:pt x="4628257" y="731910"/>
                  </a:lnTo>
                  <a:lnTo>
                    <a:pt x="0" y="731910"/>
                  </a:lnTo>
                  <a:lnTo>
                    <a:pt x="0" y="0"/>
                  </a:lnTo>
                  <a:close/>
                </a:path>
              </a:pathLst>
            </a:custGeom>
            <a:blipFill>
              <a:blip r:embed="rId5"/>
              <a:stretch>
                <a:fillRect/>
              </a:stretch>
            </a:blipFill>
          </p:spPr>
        </p:sp>
      </p:grpSp>
      <p:pic>
        <p:nvPicPr>
          <p:cNvPr id="1032" name="Picture 8" descr="Databricks Logo &amp; Brand Assets (SVG, PNG and vector ...">
            <a:extLst>
              <a:ext uri="{FF2B5EF4-FFF2-40B4-BE49-F238E27FC236}">
                <a16:creationId xmlns:a16="http://schemas.microsoft.com/office/drawing/2014/main" id="{18AEF4AF-7591-EEB8-3A3C-553A0D60453E}"/>
              </a:ext>
            </a:extLst>
          </p:cNvPr>
          <p:cNvPicPr>
            <a:picLocks noChangeAspect="1" noChangeArrowheads="1"/>
          </p:cNvPicPr>
          <p:nvPr/>
        </p:nvPicPr>
        <p:blipFill>
          <a:blip r:embed="rId6">
            <a:extLst>
              <a:ext uri="{BEBA8EAE-BF5A-486C-A8C5-ECC9F3942E4B}">
                <a14:imgProps xmlns:a14="http://schemas.microsoft.com/office/drawing/2010/main">
                  <a14:imgLayer r:embed="rId7">
                    <a14:imgEffect>
                      <a14:backgroundRemoval t="10000" b="90000" l="10000" r="90000"/>
                    </a14:imgEffect>
                  </a14:imgLayer>
                </a14:imgProps>
              </a:ext>
              <a:ext uri="{28A0092B-C50C-407E-A947-70E740481C1C}">
                <a14:useLocalDpi xmlns:a14="http://schemas.microsoft.com/office/drawing/2010/main" val="0"/>
              </a:ext>
            </a:extLst>
          </a:blip>
          <a:srcRect/>
          <a:stretch>
            <a:fillRect/>
          </a:stretch>
        </p:blipFill>
        <p:spPr bwMode="auto">
          <a:xfrm>
            <a:off x="14017404" y="-352382"/>
            <a:ext cx="3378321" cy="337832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51337157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FDF2F2"/>
        </a:solidFill>
        <a:effectLst/>
      </p:bgPr>
    </p:bg>
    <p:spTree>
      <p:nvGrpSpPr>
        <p:cNvPr id="1" name=""/>
        <p:cNvGrpSpPr/>
        <p:nvPr/>
      </p:nvGrpSpPr>
      <p:grpSpPr>
        <a:xfrm>
          <a:off x="0" y="0"/>
          <a:ext cx="0" cy="0"/>
          <a:chOff x="0" y="0"/>
          <a:chExt cx="0" cy="0"/>
        </a:xfrm>
      </p:grpSpPr>
      <p:sp>
        <p:nvSpPr>
          <p:cNvPr id="2" name="AutoShape 2"/>
          <p:cNvSpPr/>
          <p:nvPr/>
        </p:nvSpPr>
        <p:spPr>
          <a:xfrm flipH="1" flipV="1">
            <a:off x="14107567" y="4723771"/>
            <a:ext cx="14695" cy="1025710"/>
          </a:xfrm>
          <a:prstGeom prst="line">
            <a:avLst/>
          </a:prstGeom>
          <a:ln w="38100" cap="flat">
            <a:solidFill>
              <a:srgbClr val="000000"/>
            </a:solidFill>
            <a:prstDash val="solid"/>
            <a:headEnd type="none" w="sm" len="sm"/>
            <a:tailEnd type="none" w="sm" len="sm"/>
          </a:ln>
        </p:spPr>
      </p:sp>
      <p:grpSp>
        <p:nvGrpSpPr>
          <p:cNvPr id="3" name="Group 3"/>
          <p:cNvGrpSpPr/>
          <p:nvPr/>
        </p:nvGrpSpPr>
        <p:grpSpPr>
          <a:xfrm>
            <a:off x="-4008411" y="-8729376"/>
            <a:ext cx="23860668" cy="17809230"/>
            <a:chOff x="0" y="0"/>
            <a:chExt cx="31814224" cy="23745640"/>
          </a:xfrm>
        </p:grpSpPr>
        <p:sp>
          <p:nvSpPr>
            <p:cNvPr id="4" name="Freeform 4"/>
            <p:cNvSpPr/>
            <p:nvPr/>
          </p:nvSpPr>
          <p:spPr>
            <a:xfrm>
              <a:off x="0" y="5045453"/>
              <a:ext cx="17319730" cy="16345495"/>
            </a:xfrm>
            <a:custGeom>
              <a:avLst/>
              <a:gdLst/>
              <a:ahLst/>
              <a:cxnLst/>
              <a:rect l="l" t="t" r="r" b="b"/>
              <a:pathLst>
                <a:path w="17319730" h="16345495">
                  <a:moveTo>
                    <a:pt x="0" y="0"/>
                  </a:moveTo>
                  <a:lnTo>
                    <a:pt x="17319730" y="0"/>
                  </a:lnTo>
                  <a:lnTo>
                    <a:pt x="17319730" y="16345495"/>
                  </a:lnTo>
                  <a:lnTo>
                    <a:pt x="0" y="16345495"/>
                  </a:lnTo>
                  <a:lnTo>
                    <a:pt x="0" y="0"/>
                  </a:lnTo>
                  <a:close/>
                </a:path>
              </a:pathLst>
            </a:custGeom>
            <a:blipFill>
              <a:blip r:embed="rId2"/>
              <a:stretch>
                <a:fillRect/>
              </a:stretch>
            </a:blipFill>
          </p:spPr>
        </p:sp>
        <p:sp>
          <p:nvSpPr>
            <p:cNvPr id="5" name="Freeform 5"/>
            <p:cNvSpPr/>
            <p:nvPr/>
          </p:nvSpPr>
          <p:spPr>
            <a:xfrm>
              <a:off x="6996040" y="4429453"/>
              <a:ext cx="17319730" cy="16345495"/>
            </a:xfrm>
            <a:custGeom>
              <a:avLst/>
              <a:gdLst/>
              <a:ahLst/>
              <a:cxnLst/>
              <a:rect l="l" t="t" r="r" b="b"/>
              <a:pathLst>
                <a:path w="17319730" h="16345495">
                  <a:moveTo>
                    <a:pt x="0" y="0"/>
                  </a:moveTo>
                  <a:lnTo>
                    <a:pt x="17319731" y="0"/>
                  </a:lnTo>
                  <a:lnTo>
                    <a:pt x="17319731" y="16345495"/>
                  </a:lnTo>
                  <a:lnTo>
                    <a:pt x="0" y="16345495"/>
                  </a:lnTo>
                  <a:lnTo>
                    <a:pt x="0" y="0"/>
                  </a:lnTo>
                  <a:close/>
                </a:path>
              </a:pathLst>
            </a:custGeom>
            <a:blipFill>
              <a:blip r:embed="rId2"/>
              <a:stretch>
                <a:fillRect/>
              </a:stretch>
            </a:blipFill>
          </p:spPr>
        </p:sp>
        <p:sp>
          <p:nvSpPr>
            <p:cNvPr id="6" name="Freeform 6"/>
            <p:cNvSpPr/>
            <p:nvPr/>
          </p:nvSpPr>
          <p:spPr>
            <a:xfrm rot="2537257">
              <a:off x="11248939" y="3700072"/>
              <a:ext cx="17319730" cy="16345495"/>
            </a:xfrm>
            <a:custGeom>
              <a:avLst/>
              <a:gdLst/>
              <a:ahLst/>
              <a:cxnLst/>
              <a:rect l="l" t="t" r="r" b="b"/>
              <a:pathLst>
                <a:path w="17319730" h="16345495">
                  <a:moveTo>
                    <a:pt x="0" y="0"/>
                  </a:moveTo>
                  <a:lnTo>
                    <a:pt x="17319730" y="0"/>
                  </a:lnTo>
                  <a:lnTo>
                    <a:pt x="17319730" y="16345496"/>
                  </a:lnTo>
                  <a:lnTo>
                    <a:pt x="0" y="16345496"/>
                  </a:lnTo>
                  <a:lnTo>
                    <a:pt x="0" y="0"/>
                  </a:lnTo>
                  <a:close/>
                </a:path>
              </a:pathLst>
            </a:custGeom>
            <a:blipFill>
              <a:blip r:embed="rId2"/>
              <a:stretch>
                <a:fillRect/>
              </a:stretch>
            </a:blipFill>
          </p:spPr>
        </p:sp>
        <p:sp>
          <p:nvSpPr>
            <p:cNvPr id="7" name="TextBox 7"/>
            <p:cNvSpPr txBox="1"/>
            <p:nvPr/>
          </p:nvSpPr>
          <p:spPr>
            <a:xfrm>
              <a:off x="6710857" y="12804597"/>
              <a:ext cx="21640800" cy="1533525"/>
            </a:xfrm>
            <a:prstGeom prst="rect">
              <a:avLst/>
            </a:prstGeom>
          </p:spPr>
          <p:txBody>
            <a:bodyPr lIns="0" tIns="0" rIns="0" bIns="0" rtlCol="0" anchor="t">
              <a:spAutoFit/>
            </a:bodyPr>
            <a:lstStyle/>
            <a:p>
              <a:pPr algn="l">
                <a:lnSpc>
                  <a:spcPts val="9000"/>
                </a:lnSpc>
              </a:pPr>
              <a:r>
                <a:rPr lang="en-US" sz="7500">
                  <a:solidFill>
                    <a:srgbClr val="FDF2F2"/>
                  </a:solidFill>
                  <a:latin typeface="TT Drugs Bold"/>
                </a:rPr>
                <a:t>Data transformation </a:t>
              </a:r>
            </a:p>
          </p:txBody>
        </p:sp>
      </p:grpSp>
      <p:sp>
        <p:nvSpPr>
          <p:cNvPr id="8" name="TextBox 8"/>
          <p:cNvSpPr txBox="1"/>
          <p:nvPr/>
        </p:nvSpPr>
        <p:spPr>
          <a:xfrm>
            <a:off x="1032668" y="1928966"/>
            <a:ext cx="11991501" cy="542926"/>
          </a:xfrm>
          <a:prstGeom prst="rect">
            <a:avLst/>
          </a:prstGeom>
        </p:spPr>
        <p:txBody>
          <a:bodyPr lIns="0" tIns="0" rIns="0" bIns="0" rtlCol="0" anchor="t">
            <a:spAutoFit/>
          </a:bodyPr>
          <a:lstStyle/>
          <a:p>
            <a:pPr algn="l">
              <a:lnSpc>
                <a:spcPts val="4499"/>
              </a:lnSpc>
            </a:pPr>
            <a:r>
              <a:rPr lang="en-US" sz="2999">
                <a:solidFill>
                  <a:srgbClr val="FDF2F2"/>
                </a:solidFill>
                <a:latin typeface="TT Chocolates"/>
              </a:rPr>
              <a:t>Create an Azure Databricks and ML model training </a:t>
            </a:r>
          </a:p>
        </p:txBody>
      </p:sp>
      <p:sp>
        <p:nvSpPr>
          <p:cNvPr id="9" name="AutoShape 9"/>
          <p:cNvSpPr/>
          <p:nvPr/>
        </p:nvSpPr>
        <p:spPr>
          <a:xfrm>
            <a:off x="1446825" y="3824307"/>
            <a:ext cx="476798" cy="0"/>
          </a:xfrm>
          <a:prstGeom prst="line">
            <a:avLst/>
          </a:prstGeom>
          <a:ln w="28575" cap="flat">
            <a:solidFill>
              <a:srgbClr val="000000"/>
            </a:solidFill>
            <a:prstDash val="solid"/>
            <a:headEnd type="none" w="sm" len="sm"/>
            <a:tailEnd type="none" w="sm" len="sm"/>
          </a:ln>
        </p:spPr>
      </p:sp>
      <p:sp>
        <p:nvSpPr>
          <p:cNvPr id="10" name="AutoShape 10"/>
          <p:cNvSpPr/>
          <p:nvPr/>
        </p:nvSpPr>
        <p:spPr>
          <a:xfrm>
            <a:off x="11279414" y="3916068"/>
            <a:ext cx="585318" cy="0"/>
          </a:xfrm>
          <a:prstGeom prst="line">
            <a:avLst/>
          </a:prstGeom>
          <a:ln w="38100" cap="flat">
            <a:solidFill>
              <a:srgbClr val="000000"/>
            </a:solidFill>
            <a:prstDash val="solid"/>
            <a:headEnd type="none" w="sm" len="sm"/>
            <a:tailEnd type="none" w="sm" len="sm"/>
          </a:ln>
        </p:spPr>
      </p:sp>
      <p:grpSp>
        <p:nvGrpSpPr>
          <p:cNvPr id="11" name="Group 11"/>
          <p:cNvGrpSpPr/>
          <p:nvPr/>
        </p:nvGrpSpPr>
        <p:grpSpPr>
          <a:xfrm>
            <a:off x="12306266" y="3401986"/>
            <a:ext cx="4195078" cy="1321428"/>
            <a:chOff x="0" y="0"/>
            <a:chExt cx="1372522" cy="432337"/>
          </a:xfrm>
        </p:grpSpPr>
        <p:sp>
          <p:nvSpPr>
            <p:cNvPr id="12" name="Freeform 12"/>
            <p:cNvSpPr/>
            <p:nvPr/>
          </p:nvSpPr>
          <p:spPr>
            <a:xfrm>
              <a:off x="0" y="0"/>
              <a:ext cx="1372522" cy="432337"/>
            </a:xfrm>
            <a:custGeom>
              <a:avLst/>
              <a:gdLst/>
              <a:ahLst/>
              <a:cxnLst/>
              <a:rect l="l" t="t" r="r" b="b"/>
              <a:pathLst>
                <a:path w="1372522" h="432337">
                  <a:moveTo>
                    <a:pt x="27682" y="0"/>
                  </a:moveTo>
                  <a:lnTo>
                    <a:pt x="1344840" y="0"/>
                  </a:lnTo>
                  <a:cubicBezTo>
                    <a:pt x="1360128" y="0"/>
                    <a:pt x="1372522" y="12394"/>
                    <a:pt x="1372522" y="27682"/>
                  </a:cubicBezTo>
                  <a:lnTo>
                    <a:pt x="1372522" y="404655"/>
                  </a:lnTo>
                  <a:cubicBezTo>
                    <a:pt x="1372522" y="419943"/>
                    <a:pt x="1360128" y="432337"/>
                    <a:pt x="1344840" y="432337"/>
                  </a:cubicBezTo>
                  <a:lnTo>
                    <a:pt x="27682" y="432337"/>
                  </a:lnTo>
                  <a:cubicBezTo>
                    <a:pt x="12394" y="432337"/>
                    <a:pt x="0" y="419943"/>
                    <a:pt x="0" y="404655"/>
                  </a:cubicBezTo>
                  <a:lnTo>
                    <a:pt x="0" y="27682"/>
                  </a:lnTo>
                  <a:cubicBezTo>
                    <a:pt x="0" y="12394"/>
                    <a:pt x="12394" y="0"/>
                    <a:pt x="27682" y="0"/>
                  </a:cubicBezTo>
                  <a:close/>
                </a:path>
              </a:pathLst>
            </a:custGeom>
            <a:solidFill>
              <a:srgbClr val="CCE3B2">
                <a:alpha val="44706"/>
              </a:srgbClr>
            </a:solidFill>
            <a:ln w="19050" cap="sq">
              <a:solidFill>
                <a:srgbClr val="FFFFFF">
                  <a:alpha val="44706"/>
                </a:srgbClr>
              </a:solidFill>
              <a:prstDash val="solid"/>
              <a:miter/>
            </a:ln>
          </p:spPr>
        </p:sp>
        <p:sp>
          <p:nvSpPr>
            <p:cNvPr id="13" name="TextBox 13"/>
            <p:cNvSpPr txBox="1"/>
            <p:nvPr/>
          </p:nvSpPr>
          <p:spPr>
            <a:xfrm>
              <a:off x="0" y="-19050"/>
              <a:ext cx="1372522" cy="451387"/>
            </a:xfrm>
            <a:prstGeom prst="rect">
              <a:avLst/>
            </a:prstGeom>
          </p:spPr>
          <p:txBody>
            <a:bodyPr lIns="42531" tIns="42531" rIns="42531" bIns="42531" rtlCol="0" anchor="ctr"/>
            <a:lstStyle/>
            <a:p>
              <a:pPr marL="0" lvl="0" indent="0" algn="ctr">
                <a:lnSpc>
                  <a:spcPts val="1866"/>
                </a:lnSpc>
                <a:spcBef>
                  <a:spcPct val="0"/>
                </a:spcBef>
              </a:pPr>
              <a:endParaRPr/>
            </a:p>
          </p:txBody>
        </p:sp>
      </p:grpSp>
      <p:grpSp>
        <p:nvGrpSpPr>
          <p:cNvPr id="14" name="Group 14"/>
          <p:cNvGrpSpPr/>
          <p:nvPr/>
        </p:nvGrpSpPr>
        <p:grpSpPr>
          <a:xfrm>
            <a:off x="12062560" y="3276077"/>
            <a:ext cx="4280073" cy="1189213"/>
            <a:chOff x="0" y="0"/>
            <a:chExt cx="1400330" cy="389080"/>
          </a:xfrm>
        </p:grpSpPr>
        <p:sp>
          <p:nvSpPr>
            <p:cNvPr id="15" name="Freeform 15"/>
            <p:cNvSpPr/>
            <p:nvPr/>
          </p:nvSpPr>
          <p:spPr>
            <a:xfrm>
              <a:off x="0" y="0"/>
              <a:ext cx="1400330" cy="389080"/>
            </a:xfrm>
            <a:custGeom>
              <a:avLst/>
              <a:gdLst/>
              <a:ahLst/>
              <a:cxnLst/>
              <a:rect l="l" t="t" r="r" b="b"/>
              <a:pathLst>
                <a:path w="1400330" h="389080">
                  <a:moveTo>
                    <a:pt x="27132" y="0"/>
                  </a:moveTo>
                  <a:lnTo>
                    <a:pt x="1373197" y="0"/>
                  </a:lnTo>
                  <a:cubicBezTo>
                    <a:pt x="1380393" y="0"/>
                    <a:pt x="1387295" y="2859"/>
                    <a:pt x="1392383" y="7947"/>
                  </a:cubicBezTo>
                  <a:cubicBezTo>
                    <a:pt x="1397471" y="13035"/>
                    <a:pt x="1400330" y="19936"/>
                    <a:pt x="1400330" y="27132"/>
                  </a:cubicBezTo>
                  <a:lnTo>
                    <a:pt x="1400330" y="361948"/>
                  </a:lnTo>
                  <a:cubicBezTo>
                    <a:pt x="1400330" y="369144"/>
                    <a:pt x="1397471" y="376045"/>
                    <a:pt x="1392383" y="381133"/>
                  </a:cubicBezTo>
                  <a:cubicBezTo>
                    <a:pt x="1387295" y="386221"/>
                    <a:pt x="1380393" y="389080"/>
                    <a:pt x="1373197" y="389080"/>
                  </a:cubicBezTo>
                  <a:lnTo>
                    <a:pt x="27132" y="389080"/>
                  </a:lnTo>
                  <a:cubicBezTo>
                    <a:pt x="19936" y="389080"/>
                    <a:pt x="13035" y="386221"/>
                    <a:pt x="7947" y="381133"/>
                  </a:cubicBezTo>
                  <a:cubicBezTo>
                    <a:pt x="2859" y="376045"/>
                    <a:pt x="0" y="369144"/>
                    <a:pt x="0" y="361948"/>
                  </a:cubicBezTo>
                  <a:lnTo>
                    <a:pt x="0" y="27132"/>
                  </a:lnTo>
                  <a:cubicBezTo>
                    <a:pt x="0" y="19936"/>
                    <a:pt x="2859" y="13035"/>
                    <a:pt x="7947" y="7947"/>
                  </a:cubicBezTo>
                  <a:cubicBezTo>
                    <a:pt x="13035" y="2859"/>
                    <a:pt x="19936" y="0"/>
                    <a:pt x="27132" y="0"/>
                  </a:cubicBezTo>
                  <a:close/>
                </a:path>
              </a:pathLst>
            </a:custGeom>
            <a:solidFill>
              <a:srgbClr val="FFFFFF"/>
            </a:solidFill>
            <a:ln w="19050" cap="sq">
              <a:solidFill>
                <a:srgbClr val="000000"/>
              </a:solidFill>
              <a:prstDash val="solid"/>
              <a:miter/>
            </a:ln>
          </p:spPr>
        </p:sp>
        <p:sp>
          <p:nvSpPr>
            <p:cNvPr id="16" name="TextBox 16"/>
            <p:cNvSpPr txBox="1"/>
            <p:nvPr/>
          </p:nvSpPr>
          <p:spPr>
            <a:xfrm>
              <a:off x="0" y="-19050"/>
              <a:ext cx="1400330" cy="408130"/>
            </a:xfrm>
            <a:prstGeom prst="rect">
              <a:avLst/>
            </a:prstGeom>
          </p:spPr>
          <p:txBody>
            <a:bodyPr lIns="42531" tIns="42531" rIns="42531" bIns="42531" rtlCol="0" anchor="ctr"/>
            <a:lstStyle/>
            <a:p>
              <a:pPr marL="0" lvl="0" indent="0" algn="ctr">
                <a:lnSpc>
                  <a:spcPts val="1866"/>
                </a:lnSpc>
                <a:spcBef>
                  <a:spcPct val="0"/>
                </a:spcBef>
              </a:pPr>
              <a:endParaRPr/>
            </a:p>
          </p:txBody>
        </p:sp>
      </p:grpSp>
      <p:grpSp>
        <p:nvGrpSpPr>
          <p:cNvPr id="17" name="Group 17"/>
          <p:cNvGrpSpPr/>
          <p:nvPr/>
        </p:nvGrpSpPr>
        <p:grpSpPr>
          <a:xfrm>
            <a:off x="11849501" y="3666230"/>
            <a:ext cx="504528" cy="499676"/>
            <a:chOff x="0" y="0"/>
            <a:chExt cx="165069" cy="163481"/>
          </a:xfrm>
        </p:grpSpPr>
        <p:sp>
          <p:nvSpPr>
            <p:cNvPr id="18" name="Freeform 18"/>
            <p:cNvSpPr/>
            <p:nvPr/>
          </p:nvSpPr>
          <p:spPr>
            <a:xfrm>
              <a:off x="0" y="0"/>
              <a:ext cx="165069" cy="163481"/>
            </a:xfrm>
            <a:custGeom>
              <a:avLst/>
              <a:gdLst/>
              <a:ahLst/>
              <a:cxnLst/>
              <a:rect l="l" t="t" r="r" b="b"/>
              <a:pathLst>
                <a:path w="165069" h="163481">
                  <a:moveTo>
                    <a:pt x="81741" y="0"/>
                  </a:moveTo>
                  <a:lnTo>
                    <a:pt x="83328" y="0"/>
                  </a:lnTo>
                  <a:cubicBezTo>
                    <a:pt x="128472" y="0"/>
                    <a:pt x="165069" y="36597"/>
                    <a:pt x="165069" y="81741"/>
                  </a:cubicBezTo>
                  <a:lnTo>
                    <a:pt x="165069" y="81741"/>
                  </a:lnTo>
                  <a:cubicBezTo>
                    <a:pt x="165069" y="103420"/>
                    <a:pt x="156457" y="124211"/>
                    <a:pt x="141127" y="139540"/>
                  </a:cubicBezTo>
                  <a:cubicBezTo>
                    <a:pt x="125798" y="154869"/>
                    <a:pt x="105007" y="163481"/>
                    <a:pt x="83328" y="163481"/>
                  </a:cubicBezTo>
                  <a:lnTo>
                    <a:pt x="81741" y="163481"/>
                  </a:lnTo>
                  <a:cubicBezTo>
                    <a:pt x="36597" y="163481"/>
                    <a:pt x="0" y="126885"/>
                    <a:pt x="0" y="81741"/>
                  </a:cubicBezTo>
                  <a:lnTo>
                    <a:pt x="0" y="81741"/>
                  </a:lnTo>
                  <a:cubicBezTo>
                    <a:pt x="0" y="36597"/>
                    <a:pt x="36597" y="0"/>
                    <a:pt x="81741" y="0"/>
                  </a:cubicBezTo>
                  <a:close/>
                </a:path>
              </a:pathLst>
            </a:custGeom>
            <a:solidFill>
              <a:srgbClr val="CCE3B2"/>
            </a:solidFill>
            <a:ln w="19050" cap="sq">
              <a:solidFill>
                <a:srgbClr val="000000"/>
              </a:solidFill>
              <a:prstDash val="solid"/>
              <a:miter/>
            </a:ln>
          </p:spPr>
        </p:sp>
        <p:sp>
          <p:nvSpPr>
            <p:cNvPr id="19" name="TextBox 19"/>
            <p:cNvSpPr txBox="1"/>
            <p:nvPr/>
          </p:nvSpPr>
          <p:spPr>
            <a:xfrm>
              <a:off x="0" y="-19050"/>
              <a:ext cx="165069" cy="182531"/>
            </a:xfrm>
            <a:prstGeom prst="rect">
              <a:avLst/>
            </a:prstGeom>
          </p:spPr>
          <p:txBody>
            <a:bodyPr lIns="42531" tIns="42531" rIns="42531" bIns="42531" rtlCol="0" anchor="ctr"/>
            <a:lstStyle/>
            <a:p>
              <a:pPr marL="0" lvl="0" indent="0" algn="ctr">
                <a:lnSpc>
                  <a:spcPts val="1866"/>
                </a:lnSpc>
                <a:spcBef>
                  <a:spcPct val="0"/>
                </a:spcBef>
              </a:pPr>
              <a:endParaRPr/>
            </a:p>
          </p:txBody>
        </p:sp>
      </p:grpSp>
      <p:sp>
        <p:nvSpPr>
          <p:cNvPr id="20" name="TextBox 20"/>
          <p:cNvSpPr txBox="1"/>
          <p:nvPr/>
        </p:nvSpPr>
        <p:spPr>
          <a:xfrm>
            <a:off x="12584867" y="3506735"/>
            <a:ext cx="3235461" cy="799616"/>
          </a:xfrm>
          <a:prstGeom prst="rect">
            <a:avLst/>
          </a:prstGeom>
        </p:spPr>
        <p:txBody>
          <a:bodyPr lIns="0" tIns="0" rIns="0" bIns="0" rtlCol="0" anchor="t">
            <a:spAutoFit/>
          </a:bodyPr>
          <a:lstStyle/>
          <a:p>
            <a:pPr marL="0" lvl="0" indent="0" algn="ctr">
              <a:lnSpc>
                <a:spcPts val="3182"/>
              </a:lnSpc>
              <a:spcBef>
                <a:spcPct val="0"/>
              </a:spcBef>
            </a:pPr>
            <a:r>
              <a:rPr lang="en-US" sz="2546" spc="-5">
                <a:solidFill>
                  <a:srgbClr val="000000"/>
                </a:solidFill>
                <a:latin typeface="Canva Student Font"/>
              </a:rPr>
              <a:t>NOW WE HAVE THE ACTUAL ML MODEL</a:t>
            </a:r>
          </a:p>
        </p:txBody>
      </p:sp>
      <p:sp>
        <p:nvSpPr>
          <p:cNvPr id="21" name="AutoShape 21"/>
          <p:cNvSpPr/>
          <p:nvPr/>
        </p:nvSpPr>
        <p:spPr>
          <a:xfrm>
            <a:off x="5754228" y="3885915"/>
            <a:ext cx="1862425" cy="0"/>
          </a:xfrm>
          <a:prstGeom prst="line">
            <a:avLst/>
          </a:prstGeom>
          <a:ln w="38100" cap="flat">
            <a:solidFill>
              <a:srgbClr val="000000"/>
            </a:solidFill>
            <a:prstDash val="solid"/>
            <a:headEnd type="none" w="sm" len="sm"/>
            <a:tailEnd type="none" w="sm" len="sm"/>
          </a:ln>
        </p:spPr>
      </p:sp>
      <p:grpSp>
        <p:nvGrpSpPr>
          <p:cNvPr id="22" name="Group 22"/>
          <p:cNvGrpSpPr/>
          <p:nvPr/>
        </p:nvGrpSpPr>
        <p:grpSpPr>
          <a:xfrm>
            <a:off x="7367134" y="3401986"/>
            <a:ext cx="4195078" cy="1321428"/>
            <a:chOff x="0" y="0"/>
            <a:chExt cx="1372522" cy="432337"/>
          </a:xfrm>
        </p:grpSpPr>
        <p:sp>
          <p:nvSpPr>
            <p:cNvPr id="23" name="Freeform 23"/>
            <p:cNvSpPr/>
            <p:nvPr/>
          </p:nvSpPr>
          <p:spPr>
            <a:xfrm>
              <a:off x="0" y="0"/>
              <a:ext cx="1372522" cy="432337"/>
            </a:xfrm>
            <a:custGeom>
              <a:avLst/>
              <a:gdLst/>
              <a:ahLst/>
              <a:cxnLst/>
              <a:rect l="l" t="t" r="r" b="b"/>
              <a:pathLst>
                <a:path w="1372522" h="432337">
                  <a:moveTo>
                    <a:pt x="27682" y="0"/>
                  </a:moveTo>
                  <a:lnTo>
                    <a:pt x="1344840" y="0"/>
                  </a:lnTo>
                  <a:cubicBezTo>
                    <a:pt x="1360128" y="0"/>
                    <a:pt x="1372522" y="12394"/>
                    <a:pt x="1372522" y="27682"/>
                  </a:cubicBezTo>
                  <a:lnTo>
                    <a:pt x="1372522" y="404655"/>
                  </a:lnTo>
                  <a:cubicBezTo>
                    <a:pt x="1372522" y="419943"/>
                    <a:pt x="1360128" y="432337"/>
                    <a:pt x="1344840" y="432337"/>
                  </a:cubicBezTo>
                  <a:lnTo>
                    <a:pt x="27682" y="432337"/>
                  </a:lnTo>
                  <a:cubicBezTo>
                    <a:pt x="12394" y="432337"/>
                    <a:pt x="0" y="419943"/>
                    <a:pt x="0" y="404655"/>
                  </a:cubicBezTo>
                  <a:lnTo>
                    <a:pt x="0" y="27682"/>
                  </a:lnTo>
                  <a:cubicBezTo>
                    <a:pt x="0" y="12394"/>
                    <a:pt x="12394" y="0"/>
                    <a:pt x="27682" y="0"/>
                  </a:cubicBezTo>
                  <a:close/>
                </a:path>
              </a:pathLst>
            </a:custGeom>
            <a:solidFill>
              <a:srgbClr val="94E2E4">
                <a:alpha val="43922"/>
              </a:srgbClr>
            </a:solidFill>
            <a:ln w="19050" cap="sq">
              <a:solidFill>
                <a:srgbClr val="FFFFFF">
                  <a:alpha val="43922"/>
                </a:srgbClr>
              </a:solidFill>
              <a:prstDash val="solid"/>
              <a:miter/>
            </a:ln>
          </p:spPr>
        </p:sp>
        <p:sp>
          <p:nvSpPr>
            <p:cNvPr id="24" name="TextBox 24"/>
            <p:cNvSpPr txBox="1"/>
            <p:nvPr/>
          </p:nvSpPr>
          <p:spPr>
            <a:xfrm>
              <a:off x="0" y="-19050"/>
              <a:ext cx="1372522" cy="451387"/>
            </a:xfrm>
            <a:prstGeom prst="rect">
              <a:avLst/>
            </a:prstGeom>
          </p:spPr>
          <p:txBody>
            <a:bodyPr lIns="42531" tIns="42531" rIns="42531" bIns="42531" rtlCol="0" anchor="ctr"/>
            <a:lstStyle/>
            <a:p>
              <a:pPr marL="0" lvl="0" indent="0" algn="ctr">
                <a:lnSpc>
                  <a:spcPts val="1866"/>
                </a:lnSpc>
                <a:spcBef>
                  <a:spcPct val="0"/>
                </a:spcBef>
              </a:pPr>
              <a:endParaRPr/>
            </a:p>
          </p:txBody>
        </p:sp>
      </p:grpSp>
      <p:grpSp>
        <p:nvGrpSpPr>
          <p:cNvPr id="25" name="Group 25"/>
          <p:cNvGrpSpPr/>
          <p:nvPr/>
        </p:nvGrpSpPr>
        <p:grpSpPr>
          <a:xfrm>
            <a:off x="7123428" y="3276077"/>
            <a:ext cx="4280073" cy="1189213"/>
            <a:chOff x="0" y="0"/>
            <a:chExt cx="1400330" cy="389080"/>
          </a:xfrm>
        </p:grpSpPr>
        <p:sp>
          <p:nvSpPr>
            <p:cNvPr id="26" name="Freeform 26"/>
            <p:cNvSpPr/>
            <p:nvPr/>
          </p:nvSpPr>
          <p:spPr>
            <a:xfrm>
              <a:off x="0" y="0"/>
              <a:ext cx="1400330" cy="389080"/>
            </a:xfrm>
            <a:custGeom>
              <a:avLst/>
              <a:gdLst/>
              <a:ahLst/>
              <a:cxnLst/>
              <a:rect l="l" t="t" r="r" b="b"/>
              <a:pathLst>
                <a:path w="1400330" h="389080">
                  <a:moveTo>
                    <a:pt x="27132" y="0"/>
                  </a:moveTo>
                  <a:lnTo>
                    <a:pt x="1373197" y="0"/>
                  </a:lnTo>
                  <a:cubicBezTo>
                    <a:pt x="1380393" y="0"/>
                    <a:pt x="1387295" y="2859"/>
                    <a:pt x="1392383" y="7947"/>
                  </a:cubicBezTo>
                  <a:cubicBezTo>
                    <a:pt x="1397471" y="13035"/>
                    <a:pt x="1400330" y="19936"/>
                    <a:pt x="1400330" y="27132"/>
                  </a:cubicBezTo>
                  <a:lnTo>
                    <a:pt x="1400330" y="361948"/>
                  </a:lnTo>
                  <a:cubicBezTo>
                    <a:pt x="1400330" y="369144"/>
                    <a:pt x="1397471" y="376045"/>
                    <a:pt x="1392383" y="381133"/>
                  </a:cubicBezTo>
                  <a:cubicBezTo>
                    <a:pt x="1387295" y="386221"/>
                    <a:pt x="1380393" y="389080"/>
                    <a:pt x="1373197" y="389080"/>
                  </a:cubicBezTo>
                  <a:lnTo>
                    <a:pt x="27132" y="389080"/>
                  </a:lnTo>
                  <a:cubicBezTo>
                    <a:pt x="19936" y="389080"/>
                    <a:pt x="13035" y="386221"/>
                    <a:pt x="7947" y="381133"/>
                  </a:cubicBezTo>
                  <a:cubicBezTo>
                    <a:pt x="2859" y="376045"/>
                    <a:pt x="0" y="369144"/>
                    <a:pt x="0" y="361948"/>
                  </a:cubicBezTo>
                  <a:lnTo>
                    <a:pt x="0" y="27132"/>
                  </a:lnTo>
                  <a:cubicBezTo>
                    <a:pt x="0" y="19936"/>
                    <a:pt x="2859" y="13035"/>
                    <a:pt x="7947" y="7947"/>
                  </a:cubicBezTo>
                  <a:cubicBezTo>
                    <a:pt x="13035" y="2859"/>
                    <a:pt x="19936" y="0"/>
                    <a:pt x="27132" y="0"/>
                  </a:cubicBezTo>
                  <a:close/>
                </a:path>
              </a:pathLst>
            </a:custGeom>
            <a:solidFill>
              <a:srgbClr val="FFFFFF"/>
            </a:solidFill>
            <a:ln w="19050" cap="sq">
              <a:solidFill>
                <a:srgbClr val="000000"/>
              </a:solidFill>
              <a:prstDash val="solid"/>
              <a:miter/>
            </a:ln>
          </p:spPr>
        </p:sp>
        <p:sp>
          <p:nvSpPr>
            <p:cNvPr id="27" name="TextBox 27"/>
            <p:cNvSpPr txBox="1"/>
            <p:nvPr/>
          </p:nvSpPr>
          <p:spPr>
            <a:xfrm>
              <a:off x="0" y="-19050"/>
              <a:ext cx="1400330" cy="408130"/>
            </a:xfrm>
            <a:prstGeom prst="rect">
              <a:avLst/>
            </a:prstGeom>
          </p:spPr>
          <p:txBody>
            <a:bodyPr lIns="42531" tIns="42531" rIns="42531" bIns="42531" rtlCol="0" anchor="ctr"/>
            <a:lstStyle/>
            <a:p>
              <a:pPr marL="0" lvl="0" indent="0" algn="ctr">
                <a:lnSpc>
                  <a:spcPts val="1866"/>
                </a:lnSpc>
                <a:spcBef>
                  <a:spcPct val="0"/>
                </a:spcBef>
              </a:pPr>
              <a:endParaRPr/>
            </a:p>
          </p:txBody>
        </p:sp>
      </p:grpSp>
      <p:grpSp>
        <p:nvGrpSpPr>
          <p:cNvPr id="28" name="Group 28"/>
          <p:cNvGrpSpPr/>
          <p:nvPr/>
        </p:nvGrpSpPr>
        <p:grpSpPr>
          <a:xfrm>
            <a:off x="6910369" y="3658876"/>
            <a:ext cx="504528" cy="499676"/>
            <a:chOff x="0" y="0"/>
            <a:chExt cx="165069" cy="163481"/>
          </a:xfrm>
        </p:grpSpPr>
        <p:sp>
          <p:nvSpPr>
            <p:cNvPr id="29" name="Freeform 29"/>
            <p:cNvSpPr/>
            <p:nvPr/>
          </p:nvSpPr>
          <p:spPr>
            <a:xfrm>
              <a:off x="0" y="0"/>
              <a:ext cx="165069" cy="163481"/>
            </a:xfrm>
            <a:custGeom>
              <a:avLst/>
              <a:gdLst/>
              <a:ahLst/>
              <a:cxnLst/>
              <a:rect l="l" t="t" r="r" b="b"/>
              <a:pathLst>
                <a:path w="165069" h="163481">
                  <a:moveTo>
                    <a:pt x="81741" y="0"/>
                  </a:moveTo>
                  <a:lnTo>
                    <a:pt x="83328" y="0"/>
                  </a:lnTo>
                  <a:cubicBezTo>
                    <a:pt x="128472" y="0"/>
                    <a:pt x="165069" y="36597"/>
                    <a:pt x="165069" y="81741"/>
                  </a:cubicBezTo>
                  <a:lnTo>
                    <a:pt x="165069" y="81741"/>
                  </a:lnTo>
                  <a:cubicBezTo>
                    <a:pt x="165069" y="103420"/>
                    <a:pt x="156457" y="124211"/>
                    <a:pt x="141127" y="139540"/>
                  </a:cubicBezTo>
                  <a:cubicBezTo>
                    <a:pt x="125798" y="154869"/>
                    <a:pt x="105007" y="163481"/>
                    <a:pt x="83328" y="163481"/>
                  </a:cubicBezTo>
                  <a:lnTo>
                    <a:pt x="81741" y="163481"/>
                  </a:lnTo>
                  <a:cubicBezTo>
                    <a:pt x="36597" y="163481"/>
                    <a:pt x="0" y="126885"/>
                    <a:pt x="0" y="81741"/>
                  </a:cubicBezTo>
                  <a:lnTo>
                    <a:pt x="0" y="81741"/>
                  </a:lnTo>
                  <a:cubicBezTo>
                    <a:pt x="0" y="36597"/>
                    <a:pt x="36597" y="0"/>
                    <a:pt x="81741" y="0"/>
                  </a:cubicBezTo>
                  <a:close/>
                </a:path>
              </a:pathLst>
            </a:custGeom>
            <a:solidFill>
              <a:srgbClr val="94E2E4"/>
            </a:solidFill>
            <a:ln w="19050" cap="sq">
              <a:solidFill>
                <a:srgbClr val="000000"/>
              </a:solidFill>
              <a:prstDash val="solid"/>
              <a:miter/>
            </a:ln>
          </p:spPr>
        </p:sp>
        <p:sp>
          <p:nvSpPr>
            <p:cNvPr id="30" name="TextBox 30"/>
            <p:cNvSpPr txBox="1"/>
            <p:nvPr/>
          </p:nvSpPr>
          <p:spPr>
            <a:xfrm>
              <a:off x="0" y="-19050"/>
              <a:ext cx="165069" cy="182531"/>
            </a:xfrm>
            <a:prstGeom prst="rect">
              <a:avLst/>
            </a:prstGeom>
          </p:spPr>
          <p:txBody>
            <a:bodyPr lIns="42531" tIns="42531" rIns="42531" bIns="42531" rtlCol="0" anchor="ctr"/>
            <a:lstStyle/>
            <a:p>
              <a:pPr marL="0" lvl="0" indent="0" algn="ctr">
                <a:lnSpc>
                  <a:spcPts val="1866"/>
                </a:lnSpc>
                <a:spcBef>
                  <a:spcPct val="0"/>
                </a:spcBef>
              </a:pPr>
              <a:endParaRPr/>
            </a:p>
          </p:txBody>
        </p:sp>
      </p:grpSp>
      <p:sp>
        <p:nvSpPr>
          <p:cNvPr id="31" name="TextBox 31"/>
          <p:cNvSpPr txBox="1"/>
          <p:nvPr/>
        </p:nvSpPr>
        <p:spPr>
          <a:xfrm>
            <a:off x="7616653" y="3499382"/>
            <a:ext cx="3235461" cy="802983"/>
          </a:xfrm>
          <a:prstGeom prst="rect">
            <a:avLst/>
          </a:prstGeom>
        </p:spPr>
        <p:txBody>
          <a:bodyPr lIns="0" tIns="0" rIns="0" bIns="0" rtlCol="0" anchor="t">
            <a:spAutoFit/>
          </a:bodyPr>
          <a:lstStyle/>
          <a:p>
            <a:pPr marL="0" lvl="0" indent="0" algn="ctr">
              <a:lnSpc>
                <a:spcPts val="3182"/>
              </a:lnSpc>
              <a:spcBef>
                <a:spcPct val="0"/>
              </a:spcBef>
            </a:pPr>
            <a:r>
              <a:rPr lang="en-US" sz="2546" spc="-5">
                <a:solidFill>
                  <a:srgbClr val="000000"/>
                </a:solidFill>
                <a:latin typeface="Canva Student Font"/>
              </a:rPr>
              <a:t>TRAIN OUR ML MODEL USING THE SAMPLE DATA </a:t>
            </a:r>
          </a:p>
        </p:txBody>
      </p:sp>
      <p:grpSp>
        <p:nvGrpSpPr>
          <p:cNvPr id="32" name="Group 32"/>
          <p:cNvGrpSpPr/>
          <p:nvPr/>
        </p:nvGrpSpPr>
        <p:grpSpPr>
          <a:xfrm>
            <a:off x="2383093" y="3394161"/>
            <a:ext cx="4219918" cy="1329252"/>
            <a:chOff x="0" y="0"/>
            <a:chExt cx="1372522" cy="432337"/>
          </a:xfrm>
        </p:grpSpPr>
        <p:sp>
          <p:nvSpPr>
            <p:cNvPr id="33" name="Freeform 33"/>
            <p:cNvSpPr/>
            <p:nvPr/>
          </p:nvSpPr>
          <p:spPr>
            <a:xfrm>
              <a:off x="0" y="0"/>
              <a:ext cx="1372522" cy="432337"/>
            </a:xfrm>
            <a:custGeom>
              <a:avLst/>
              <a:gdLst/>
              <a:ahLst/>
              <a:cxnLst/>
              <a:rect l="l" t="t" r="r" b="b"/>
              <a:pathLst>
                <a:path w="1372522" h="432337">
                  <a:moveTo>
                    <a:pt x="27519" y="0"/>
                  </a:moveTo>
                  <a:lnTo>
                    <a:pt x="1345003" y="0"/>
                  </a:lnTo>
                  <a:cubicBezTo>
                    <a:pt x="1352301" y="0"/>
                    <a:pt x="1359301" y="2899"/>
                    <a:pt x="1364462" y="8060"/>
                  </a:cubicBezTo>
                  <a:cubicBezTo>
                    <a:pt x="1369623" y="13221"/>
                    <a:pt x="1372522" y="20221"/>
                    <a:pt x="1372522" y="27519"/>
                  </a:cubicBezTo>
                  <a:lnTo>
                    <a:pt x="1372522" y="404818"/>
                  </a:lnTo>
                  <a:cubicBezTo>
                    <a:pt x="1372522" y="412116"/>
                    <a:pt x="1369623" y="419116"/>
                    <a:pt x="1364462" y="424277"/>
                  </a:cubicBezTo>
                  <a:cubicBezTo>
                    <a:pt x="1359301" y="429438"/>
                    <a:pt x="1352301" y="432337"/>
                    <a:pt x="1345003" y="432337"/>
                  </a:cubicBezTo>
                  <a:lnTo>
                    <a:pt x="27519" y="432337"/>
                  </a:lnTo>
                  <a:cubicBezTo>
                    <a:pt x="20221" y="432337"/>
                    <a:pt x="13221" y="429438"/>
                    <a:pt x="8060" y="424277"/>
                  </a:cubicBezTo>
                  <a:cubicBezTo>
                    <a:pt x="2899" y="419116"/>
                    <a:pt x="0" y="412116"/>
                    <a:pt x="0" y="404818"/>
                  </a:cubicBezTo>
                  <a:lnTo>
                    <a:pt x="0" y="27519"/>
                  </a:lnTo>
                  <a:cubicBezTo>
                    <a:pt x="0" y="20221"/>
                    <a:pt x="2899" y="13221"/>
                    <a:pt x="8060" y="8060"/>
                  </a:cubicBezTo>
                  <a:cubicBezTo>
                    <a:pt x="13221" y="2899"/>
                    <a:pt x="20221" y="0"/>
                    <a:pt x="27519" y="0"/>
                  </a:cubicBezTo>
                  <a:close/>
                </a:path>
              </a:pathLst>
            </a:custGeom>
            <a:solidFill>
              <a:srgbClr val="BBB5E9">
                <a:alpha val="46667"/>
              </a:srgbClr>
            </a:solidFill>
            <a:ln w="19050" cap="sq">
              <a:solidFill>
                <a:srgbClr val="FFFFFF">
                  <a:alpha val="46667"/>
                </a:srgbClr>
              </a:solidFill>
              <a:prstDash val="solid"/>
              <a:miter/>
            </a:ln>
          </p:spPr>
        </p:sp>
        <p:sp>
          <p:nvSpPr>
            <p:cNvPr id="34" name="TextBox 34"/>
            <p:cNvSpPr txBox="1"/>
            <p:nvPr/>
          </p:nvSpPr>
          <p:spPr>
            <a:xfrm>
              <a:off x="0" y="-19050"/>
              <a:ext cx="1372522" cy="451387"/>
            </a:xfrm>
            <a:prstGeom prst="rect">
              <a:avLst/>
            </a:prstGeom>
          </p:spPr>
          <p:txBody>
            <a:bodyPr lIns="42783" tIns="42783" rIns="42783" bIns="42783" rtlCol="0" anchor="ctr"/>
            <a:lstStyle/>
            <a:p>
              <a:pPr marL="0" lvl="0" indent="0" algn="ctr">
                <a:lnSpc>
                  <a:spcPts val="1866"/>
                </a:lnSpc>
                <a:spcBef>
                  <a:spcPct val="0"/>
                </a:spcBef>
              </a:pPr>
              <a:endParaRPr/>
            </a:p>
          </p:txBody>
        </p:sp>
      </p:grpSp>
      <p:grpSp>
        <p:nvGrpSpPr>
          <p:cNvPr id="35" name="Group 35"/>
          <p:cNvGrpSpPr/>
          <p:nvPr/>
        </p:nvGrpSpPr>
        <p:grpSpPr>
          <a:xfrm>
            <a:off x="2137944" y="3267507"/>
            <a:ext cx="4305417" cy="1196255"/>
            <a:chOff x="0" y="0"/>
            <a:chExt cx="1400330" cy="389080"/>
          </a:xfrm>
        </p:grpSpPr>
        <p:sp>
          <p:nvSpPr>
            <p:cNvPr id="36" name="Freeform 36"/>
            <p:cNvSpPr/>
            <p:nvPr/>
          </p:nvSpPr>
          <p:spPr>
            <a:xfrm>
              <a:off x="0" y="0"/>
              <a:ext cx="1400330" cy="389080"/>
            </a:xfrm>
            <a:custGeom>
              <a:avLst/>
              <a:gdLst/>
              <a:ahLst/>
              <a:cxnLst/>
              <a:rect l="l" t="t" r="r" b="b"/>
              <a:pathLst>
                <a:path w="1400330" h="389080">
                  <a:moveTo>
                    <a:pt x="26973" y="0"/>
                  </a:moveTo>
                  <a:lnTo>
                    <a:pt x="1373357" y="0"/>
                  </a:lnTo>
                  <a:cubicBezTo>
                    <a:pt x="1388254" y="0"/>
                    <a:pt x="1400330" y="12076"/>
                    <a:pt x="1400330" y="26973"/>
                  </a:cubicBezTo>
                  <a:lnTo>
                    <a:pt x="1400330" y="362107"/>
                  </a:lnTo>
                  <a:cubicBezTo>
                    <a:pt x="1400330" y="377004"/>
                    <a:pt x="1388254" y="389080"/>
                    <a:pt x="1373357" y="389080"/>
                  </a:cubicBezTo>
                  <a:lnTo>
                    <a:pt x="26973" y="389080"/>
                  </a:lnTo>
                  <a:cubicBezTo>
                    <a:pt x="19819" y="389080"/>
                    <a:pt x="12958" y="386238"/>
                    <a:pt x="7900" y="381180"/>
                  </a:cubicBezTo>
                  <a:cubicBezTo>
                    <a:pt x="2842" y="376122"/>
                    <a:pt x="0" y="369261"/>
                    <a:pt x="0" y="362107"/>
                  </a:cubicBezTo>
                  <a:lnTo>
                    <a:pt x="0" y="26973"/>
                  </a:lnTo>
                  <a:cubicBezTo>
                    <a:pt x="0" y="12076"/>
                    <a:pt x="12076" y="0"/>
                    <a:pt x="26973" y="0"/>
                  </a:cubicBezTo>
                  <a:close/>
                </a:path>
              </a:pathLst>
            </a:custGeom>
            <a:solidFill>
              <a:srgbClr val="FFFFFF">
                <a:alpha val="95686"/>
              </a:srgbClr>
            </a:solidFill>
            <a:ln w="19050" cap="sq">
              <a:solidFill>
                <a:srgbClr val="000000">
                  <a:alpha val="95686"/>
                </a:srgbClr>
              </a:solidFill>
              <a:prstDash val="solid"/>
              <a:miter/>
            </a:ln>
          </p:spPr>
        </p:sp>
        <p:sp>
          <p:nvSpPr>
            <p:cNvPr id="37" name="TextBox 37"/>
            <p:cNvSpPr txBox="1"/>
            <p:nvPr/>
          </p:nvSpPr>
          <p:spPr>
            <a:xfrm>
              <a:off x="0" y="-19050"/>
              <a:ext cx="1400330" cy="408130"/>
            </a:xfrm>
            <a:prstGeom prst="rect">
              <a:avLst/>
            </a:prstGeom>
          </p:spPr>
          <p:txBody>
            <a:bodyPr lIns="42783" tIns="42783" rIns="42783" bIns="42783" rtlCol="0" anchor="ctr"/>
            <a:lstStyle/>
            <a:p>
              <a:pPr marL="0" lvl="0" indent="0" algn="ctr">
                <a:lnSpc>
                  <a:spcPts val="1866"/>
                </a:lnSpc>
                <a:spcBef>
                  <a:spcPct val="0"/>
                </a:spcBef>
              </a:pPr>
              <a:endParaRPr/>
            </a:p>
          </p:txBody>
        </p:sp>
      </p:grpSp>
      <p:grpSp>
        <p:nvGrpSpPr>
          <p:cNvPr id="38" name="Group 38"/>
          <p:cNvGrpSpPr/>
          <p:nvPr/>
        </p:nvGrpSpPr>
        <p:grpSpPr>
          <a:xfrm>
            <a:off x="1923623" y="3572989"/>
            <a:ext cx="507516" cy="502635"/>
            <a:chOff x="0" y="0"/>
            <a:chExt cx="165069" cy="163481"/>
          </a:xfrm>
        </p:grpSpPr>
        <p:sp>
          <p:nvSpPr>
            <p:cNvPr id="39" name="Freeform 39"/>
            <p:cNvSpPr/>
            <p:nvPr/>
          </p:nvSpPr>
          <p:spPr>
            <a:xfrm>
              <a:off x="0" y="0"/>
              <a:ext cx="165069" cy="163481"/>
            </a:xfrm>
            <a:custGeom>
              <a:avLst/>
              <a:gdLst/>
              <a:ahLst/>
              <a:cxnLst/>
              <a:rect l="l" t="t" r="r" b="b"/>
              <a:pathLst>
                <a:path w="165069" h="163481">
                  <a:moveTo>
                    <a:pt x="81741" y="0"/>
                  </a:moveTo>
                  <a:lnTo>
                    <a:pt x="83328" y="0"/>
                  </a:lnTo>
                  <a:cubicBezTo>
                    <a:pt x="128472" y="0"/>
                    <a:pt x="165069" y="36597"/>
                    <a:pt x="165069" y="81741"/>
                  </a:cubicBezTo>
                  <a:lnTo>
                    <a:pt x="165069" y="81741"/>
                  </a:lnTo>
                  <a:cubicBezTo>
                    <a:pt x="165069" y="103420"/>
                    <a:pt x="156457" y="124211"/>
                    <a:pt x="141127" y="139540"/>
                  </a:cubicBezTo>
                  <a:cubicBezTo>
                    <a:pt x="125798" y="154869"/>
                    <a:pt x="105007" y="163481"/>
                    <a:pt x="83328" y="163481"/>
                  </a:cubicBezTo>
                  <a:lnTo>
                    <a:pt x="81741" y="163481"/>
                  </a:lnTo>
                  <a:cubicBezTo>
                    <a:pt x="36597" y="163481"/>
                    <a:pt x="0" y="126885"/>
                    <a:pt x="0" y="81741"/>
                  </a:cubicBezTo>
                  <a:lnTo>
                    <a:pt x="0" y="81741"/>
                  </a:lnTo>
                  <a:cubicBezTo>
                    <a:pt x="0" y="36597"/>
                    <a:pt x="36597" y="0"/>
                    <a:pt x="81741" y="0"/>
                  </a:cubicBezTo>
                  <a:close/>
                </a:path>
              </a:pathLst>
            </a:custGeom>
            <a:solidFill>
              <a:srgbClr val="BBB5E9"/>
            </a:solidFill>
            <a:ln w="19050" cap="sq">
              <a:solidFill>
                <a:srgbClr val="000000"/>
              </a:solidFill>
              <a:prstDash val="solid"/>
              <a:miter/>
            </a:ln>
          </p:spPr>
        </p:sp>
        <p:sp>
          <p:nvSpPr>
            <p:cNvPr id="40" name="TextBox 40"/>
            <p:cNvSpPr txBox="1"/>
            <p:nvPr/>
          </p:nvSpPr>
          <p:spPr>
            <a:xfrm>
              <a:off x="0" y="-19050"/>
              <a:ext cx="165069" cy="182531"/>
            </a:xfrm>
            <a:prstGeom prst="rect">
              <a:avLst/>
            </a:prstGeom>
          </p:spPr>
          <p:txBody>
            <a:bodyPr lIns="42783" tIns="42783" rIns="42783" bIns="42783" rtlCol="0" anchor="ctr"/>
            <a:lstStyle/>
            <a:p>
              <a:pPr marL="0" lvl="0" indent="0" algn="ctr">
                <a:lnSpc>
                  <a:spcPts val="1866"/>
                </a:lnSpc>
                <a:spcBef>
                  <a:spcPct val="0"/>
                </a:spcBef>
              </a:pPr>
              <a:endParaRPr/>
            </a:p>
          </p:txBody>
        </p:sp>
      </p:grpSp>
      <p:sp>
        <p:nvSpPr>
          <p:cNvPr id="41" name="TextBox 41"/>
          <p:cNvSpPr txBox="1"/>
          <p:nvPr/>
        </p:nvSpPr>
        <p:spPr>
          <a:xfrm>
            <a:off x="2653247" y="3578805"/>
            <a:ext cx="3235461" cy="402933"/>
          </a:xfrm>
          <a:prstGeom prst="rect">
            <a:avLst/>
          </a:prstGeom>
        </p:spPr>
        <p:txBody>
          <a:bodyPr lIns="0" tIns="0" rIns="0" bIns="0" rtlCol="0" anchor="t">
            <a:spAutoFit/>
          </a:bodyPr>
          <a:lstStyle/>
          <a:p>
            <a:pPr marL="0" lvl="0" indent="0" algn="ctr">
              <a:lnSpc>
                <a:spcPts val="3182"/>
              </a:lnSpc>
              <a:spcBef>
                <a:spcPct val="0"/>
              </a:spcBef>
            </a:pPr>
            <a:r>
              <a:rPr lang="en-US" sz="2546" spc="-5">
                <a:solidFill>
                  <a:srgbClr val="000000"/>
                </a:solidFill>
                <a:latin typeface="Canva Student Font"/>
              </a:rPr>
              <a:t>NEW SET OF SAMPLE DATA  </a:t>
            </a:r>
          </a:p>
        </p:txBody>
      </p:sp>
      <p:sp>
        <p:nvSpPr>
          <p:cNvPr id="42" name="AutoShape 42"/>
          <p:cNvSpPr/>
          <p:nvPr/>
        </p:nvSpPr>
        <p:spPr>
          <a:xfrm flipH="1" flipV="1">
            <a:off x="14144965" y="7773675"/>
            <a:ext cx="14699" cy="725745"/>
          </a:xfrm>
          <a:prstGeom prst="line">
            <a:avLst/>
          </a:prstGeom>
          <a:ln w="38100" cap="flat">
            <a:solidFill>
              <a:srgbClr val="000000"/>
            </a:solidFill>
            <a:prstDash val="solid"/>
            <a:headEnd type="none" w="sm" len="sm"/>
            <a:tailEnd type="none" w="sm" len="sm"/>
          </a:ln>
        </p:spPr>
      </p:sp>
      <p:sp>
        <p:nvSpPr>
          <p:cNvPr id="43" name="AutoShape 43"/>
          <p:cNvSpPr/>
          <p:nvPr/>
        </p:nvSpPr>
        <p:spPr>
          <a:xfrm>
            <a:off x="10240393" y="6679392"/>
            <a:ext cx="1862425" cy="0"/>
          </a:xfrm>
          <a:prstGeom prst="line">
            <a:avLst/>
          </a:prstGeom>
          <a:ln w="38100" cap="flat">
            <a:solidFill>
              <a:srgbClr val="000000"/>
            </a:solidFill>
            <a:prstDash val="solid"/>
            <a:headEnd type="none" w="sm" len="sm"/>
            <a:tailEnd type="none" w="sm" len="sm"/>
          </a:ln>
        </p:spPr>
      </p:sp>
      <p:grpSp>
        <p:nvGrpSpPr>
          <p:cNvPr id="44" name="Group 44"/>
          <p:cNvGrpSpPr/>
          <p:nvPr/>
        </p:nvGrpSpPr>
        <p:grpSpPr>
          <a:xfrm>
            <a:off x="5570333" y="6154173"/>
            <a:ext cx="4219918" cy="1329252"/>
            <a:chOff x="0" y="0"/>
            <a:chExt cx="1372522" cy="432337"/>
          </a:xfrm>
        </p:grpSpPr>
        <p:sp>
          <p:nvSpPr>
            <p:cNvPr id="45" name="Freeform 45"/>
            <p:cNvSpPr/>
            <p:nvPr/>
          </p:nvSpPr>
          <p:spPr>
            <a:xfrm>
              <a:off x="0" y="0"/>
              <a:ext cx="1372522" cy="432337"/>
            </a:xfrm>
            <a:custGeom>
              <a:avLst/>
              <a:gdLst/>
              <a:ahLst/>
              <a:cxnLst/>
              <a:rect l="l" t="t" r="r" b="b"/>
              <a:pathLst>
                <a:path w="1372522" h="432337">
                  <a:moveTo>
                    <a:pt x="27519" y="0"/>
                  </a:moveTo>
                  <a:lnTo>
                    <a:pt x="1345003" y="0"/>
                  </a:lnTo>
                  <a:cubicBezTo>
                    <a:pt x="1352301" y="0"/>
                    <a:pt x="1359301" y="2899"/>
                    <a:pt x="1364462" y="8060"/>
                  </a:cubicBezTo>
                  <a:cubicBezTo>
                    <a:pt x="1369623" y="13221"/>
                    <a:pt x="1372522" y="20221"/>
                    <a:pt x="1372522" y="27519"/>
                  </a:cubicBezTo>
                  <a:lnTo>
                    <a:pt x="1372522" y="404818"/>
                  </a:lnTo>
                  <a:cubicBezTo>
                    <a:pt x="1372522" y="412116"/>
                    <a:pt x="1369623" y="419116"/>
                    <a:pt x="1364462" y="424277"/>
                  </a:cubicBezTo>
                  <a:cubicBezTo>
                    <a:pt x="1359301" y="429438"/>
                    <a:pt x="1352301" y="432337"/>
                    <a:pt x="1345003" y="432337"/>
                  </a:cubicBezTo>
                  <a:lnTo>
                    <a:pt x="27519" y="432337"/>
                  </a:lnTo>
                  <a:cubicBezTo>
                    <a:pt x="20221" y="432337"/>
                    <a:pt x="13221" y="429438"/>
                    <a:pt x="8060" y="424277"/>
                  </a:cubicBezTo>
                  <a:cubicBezTo>
                    <a:pt x="2899" y="419116"/>
                    <a:pt x="0" y="412116"/>
                    <a:pt x="0" y="404818"/>
                  </a:cubicBezTo>
                  <a:lnTo>
                    <a:pt x="0" y="27519"/>
                  </a:lnTo>
                  <a:cubicBezTo>
                    <a:pt x="0" y="20221"/>
                    <a:pt x="2899" y="13221"/>
                    <a:pt x="8060" y="8060"/>
                  </a:cubicBezTo>
                  <a:cubicBezTo>
                    <a:pt x="13221" y="2899"/>
                    <a:pt x="20221" y="0"/>
                    <a:pt x="27519" y="0"/>
                  </a:cubicBezTo>
                  <a:close/>
                </a:path>
              </a:pathLst>
            </a:custGeom>
            <a:solidFill>
              <a:srgbClr val="EEEFAE">
                <a:alpha val="45882"/>
              </a:srgbClr>
            </a:solidFill>
            <a:ln w="19050" cap="sq">
              <a:solidFill>
                <a:srgbClr val="FFFFFF">
                  <a:alpha val="45882"/>
                </a:srgbClr>
              </a:solidFill>
              <a:prstDash val="solid"/>
              <a:miter/>
            </a:ln>
          </p:spPr>
        </p:sp>
        <p:sp>
          <p:nvSpPr>
            <p:cNvPr id="46" name="TextBox 46"/>
            <p:cNvSpPr txBox="1"/>
            <p:nvPr/>
          </p:nvSpPr>
          <p:spPr>
            <a:xfrm>
              <a:off x="0" y="-19050"/>
              <a:ext cx="1372522" cy="451387"/>
            </a:xfrm>
            <a:prstGeom prst="rect">
              <a:avLst/>
            </a:prstGeom>
          </p:spPr>
          <p:txBody>
            <a:bodyPr lIns="42783" tIns="42783" rIns="42783" bIns="42783" rtlCol="0" anchor="ctr"/>
            <a:lstStyle/>
            <a:p>
              <a:pPr marL="0" lvl="0" indent="0" algn="ctr">
                <a:lnSpc>
                  <a:spcPts val="1866"/>
                </a:lnSpc>
                <a:spcBef>
                  <a:spcPct val="0"/>
                </a:spcBef>
              </a:pPr>
              <a:endParaRPr/>
            </a:p>
          </p:txBody>
        </p:sp>
      </p:grpSp>
      <p:grpSp>
        <p:nvGrpSpPr>
          <p:cNvPr id="47" name="Group 47"/>
          <p:cNvGrpSpPr/>
          <p:nvPr/>
        </p:nvGrpSpPr>
        <p:grpSpPr>
          <a:xfrm>
            <a:off x="5681218" y="6084785"/>
            <a:ext cx="4305417" cy="1196255"/>
            <a:chOff x="0" y="0"/>
            <a:chExt cx="1400330" cy="389080"/>
          </a:xfrm>
        </p:grpSpPr>
        <p:sp>
          <p:nvSpPr>
            <p:cNvPr id="48" name="Freeform 48"/>
            <p:cNvSpPr/>
            <p:nvPr/>
          </p:nvSpPr>
          <p:spPr>
            <a:xfrm>
              <a:off x="0" y="0"/>
              <a:ext cx="1400330" cy="389080"/>
            </a:xfrm>
            <a:custGeom>
              <a:avLst/>
              <a:gdLst/>
              <a:ahLst/>
              <a:cxnLst/>
              <a:rect l="l" t="t" r="r" b="b"/>
              <a:pathLst>
                <a:path w="1400330" h="389080">
                  <a:moveTo>
                    <a:pt x="26973" y="0"/>
                  </a:moveTo>
                  <a:lnTo>
                    <a:pt x="1373357" y="0"/>
                  </a:lnTo>
                  <a:cubicBezTo>
                    <a:pt x="1388254" y="0"/>
                    <a:pt x="1400330" y="12076"/>
                    <a:pt x="1400330" y="26973"/>
                  </a:cubicBezTo>
                  <a:lnTo>
                    <a:pt x="1400330" y="362107"/>
                  </a:lnTo>
                  <a:cubicBezTo>
                    <a:pt x="1400330" y="377004"/>
                    <a:pt x="1388254" y="389080"/>
                    <a:pt x="1373357" y="389080"/>
                  </a:cubicBezTo>
                  <a:lnTo>
                    <a:pt x="26973" y="389080"/>
                  </a:lnTo>
                  <a:cubicBezTo>
                    <a:pt x="19819" y="389080"/>
                    <a:pt x="12958" y="386238"/>
                    <a:pt x="7900" y="381180"/>
                  </a:cubicBezTo>
                  <a:cubicBezTo>
                    <a:pt x="2842" y="376122"/>
                    <a:pt x="0" y="369261"/>
                    <a:pt x="0" y="362107"/>
                  </a:cubicBezTo>
                  <a:lnTo>
                    <a:pt x="0" y="26973"/>
                  </a:lnTo>
                  <a:cubicBezTo>
                    <a:pt x="0" y="12076"/>
                    <a:pt x="12076" y="0"/>
                    <a:pt x="26973" y="0"/>
                  </a:cubicBezTo>
                  <a:close/>
                </a:path>
              </a:pathLst>
            </a:custGeom>
            <a:solidFill>
              <a:srgbClr val="FFFFFF"/>
            </a:solidFill>
            <a:ln w="19050" cap="sq">
              <a:solidFill>
                <a:srgbClr val="000000"/>
              </a:solidFill>
              <a:prstDash val="solid"/>
              <a:miter/>
            </a:ln>
          </p:spPr>
        </p:sp>
        <p:sp>
          <p:nvSpPr>
            <p:cNvPr id="49" name="TextBox 49"/>
            <p:cNvSpPr txBox="1"/>
            <p:nvPr/>
          </p:nvSpPr>
          <p:spPr>
            <a:xfrm>
              <a:off x="0" y="-19050"/>
              <a:ext cx="1400330" cy="408130"/>
            </a:xfrm>
            <a:prstGeom prst="rect">
              <a:avLst/>
            </a:prstGeom>
          </p:spPr>
          <p:txBody>
            <a:bodyPr lIns="42783" tIns="42783" rIns="42783" bIns="42783" rtlCol="0" anchor="ctr"/>
            <a:lstStyle/>
            <a:p>
              <a:pPr marL="0" lvl="0" indent="0" algn="ctr">
                <a:lnSpc>
                  <a:spcPts val="1866"/>
                </a:lnSpc>
                <a:spcBef>
                  <a:spcPct val="0"/>
                </a:spcBef>
              </a:pPr>
              <a:endParaRPr/>
            </a:p>
          </p:txBody>
        </p:sp>
      </p:grpSp>
      <p:grpSp>
        <p:nvGrpSpPr>
          <p:cNvPr id="50" name="Group 50"/>
          <p:cNvGrpSpPr/>
          <p:nvPr/>
        </p:nvGrpSpPr>
        <p:grpSpPr>
          <a:xfrm>
            <a:off x="9732877" y="6428075"/>
            <a:ext cx="507516" cy="502635"/>
            <a:chOff x="0" y="0"/>
            <a:chExt cx="165069" cy="163481"/>
          </a:xfrm>
        </p:grpSpPr>
        <p:sp>
          <p:nvSpPr>
            <p:cNvPr id="51" name="Freeform 51"/>
            <p:cNvSpPr/>
            <p:nvPr/>
          </p:nvSpPr>
          <p:spPr>
            <a:xfrm>
              <a:off x="0" y="0"/>
              <a:ext cx="165069" cy="163481"/>
            </a:xfrm>
            <a:custGeom>
              <a:avLst/>
              <a:gdLst/>
              <a:ahLst/>
              <a:cxnLst/>
              <a:rect l="l" t="t" r="r" b="b"/>
              <a:pathLst>
                <a:path w="165069" h="163481">
                  <a:moveTo>
                    <a:pt x="81741" y="0"/>
                  </a:moveTo>
                  <a:lnTo>
                    <a:pt x="83328" y="0"/>
                  </a:lnTo>
                  <a:cubicBezTo>
                    <a:pt x="128472" y="0"/>
                    <a:pt x="165069" y="36597"/>
                    <a:pt x="165069" y="81741"/>
                  </a:cubicBezTo>
                  <a:lnTo>
                    <a:pt x="165069" y="81741"/>
                  </a:lnTo>
                  <a:cubicBezTo>
                    <a:pt x="165069" y="103420"/>
                    <a:pt x="156457" y="124211"/>
                    <a:pt x="141127" y="139540"/>
                  </a:cubicBezTo>
                  <a:cubicBezTo>
                    <a:pt x="125798" y="154869"/>
                    <a:pt x="105007" y="163481"/>
                    <a:pt x="83328" y="163481"/>
                  </a:cubicBezTo>
                  <a:lnTo>
                    <a:pt x="81741" y="163481"/>
                  </a:lnTo>
                  <a:cubicBezTo>
                    <a:pt x="36597" y="163481"/>
                    <a:pt x="0" y="126885"/>
                    <a:pt x="0" y="81741"/>
                  </a:cubicBezTo>
                  <a:lnTo>
                    <a:pt x="0" y="81741"/>
                  </a:lnTo>
                  <a:cubicBezTo>
                    <a:pt x="0" y="36597"/>
                    <a:pt x="36597" y="0"/>
                    <a:pt x="81741" y="0"/>
                  </a:cubicBezTo>
                  <a:close/>
                </a:path>
              </a:pathLst>
            </a:custGeom>
            <a:solidFill>
              <a:srgbClr val="EEEFAE"/>
            </a:solidFill>
            <a:ln w="19050" cap="sq">
              <a:solidFill>
                <a:srgbClr val="000000"/>
              </a:solidFill>
              <a:prstDash val="solid"/>
              <a:miter/>
            </a:ln>
          </p:spPr>
        </p:sp>
        <p:sp>
          <p:nvSpPr>
            <p:cNvPr id="52" name="TextBox 52"/>
            <p:cNvSpPr txBox="1"/>
            <p:nvPr/>
          </p:nvSpPr>
          <p:spPr>
            <a:xfrm>
              <a:off x="0" y="-19050"/>
              <a:ext cx="165069" cy="182531"/>
            </a:xfrm>
            <a:prstGeom prst="rect">
              <a:avLst/>
            </a:prstGeom>
          </p:spPr>
          <p:txBody>
            <a:bodyPr lIns="42783" tIns="42783" rIns="42783" bIns="42783" rtlCol="0" anchor="ctr"/>
            <a:lstStyle/>
            <a:p>
              <a:pPr marL="0" lvl="0" indent="0" algn="ctr">
                <a:lnSpc>
                  <a:spcPts val="1866"/>
                </a:lnSpc>
                <a:spcBef>
                  <a:spcPct val="0"/>
                </a:spcBef>
              </a:pPr>
              <a:endParaRPr/>
            </a:p>
          </p:txBody>
        </p:sp>
      </p:grpSp>
      <p:sp>
        <p:nvSpPr>
          <p:cNvPr id="53" name="TextBox 53"/>
          <p:cNvSpPr txBox="1"/>
          <p:nvPr/>
        </p:nvSpPr>
        <p:spPr>
          <a:xfrm>
            <a:off x="6216196" y="6472763"/>
            <a:ext cx="3235461" cy="401249"/>
          </a:xfrm>
          <a:prstGeom prst="rect">
            <a:avLst/>
          </a:prstGeom>
        </p:spPr>
        <p:txBody>
          <a:bodyPr lIns="0" tIns="0" rIns="0" bIns="0" rtlCol="0" anchor="t">
            <a:spAutoFit/>
          </a:bodyPr>
          <a:lstStyle/>
          <a:p>
            <a:pPr marL="0" lvl="0" indent="0" algn="ctr">
              <a:lnSpc>
                <a:spcPts val="3182"/>
              </a:lnSpc>
              <a:spcBef>
                <a:spcPct val="0"/>
              </a:spcBef>
            </a:pPr>
            <a:r>
              <a:rPr lang="en-US" sz="2546" spc="-5">
                <a:solidFill>
                  <a:srgbClr val="000000"/>
                </a:solidFill>
                <a:latin typeface="Canva Student Font"/>
              </a:rPr>
              <a:t>PREDICTED OUTCOME</a:t>
            </a:r>
          </a:p>
        </p:txBody>
      </p:sp>
      <p:grpSp>
        <p:nvGrpSpPr>
          <p:cNvPr id="54" name="Group 54"/>
          <p:cNvGrpSpPr/>
          <p:nvPr/>
        </p:nvGrpSpPr>
        <p:grpSpPr>
          <a:xfrm>
            <a:off x="11991310" y="5908421"/>
            <a:ext cx="4510034" cy="1575003"/>
            <a:chOff x="0" y="0"/>
            <a:chExt cx="1475567" cy="515301"/>
          </a:xfrm>
        </p:grpSpPr>
        <p:sp>
          <p:nvSpPr>
            <p:cNvPr id="55" name="Freeform 55"/>
            <p:cNvSpPr/>
            <p:nvPr/>
          </p:nvSpPr>
          <p:spPr>
            <a:xfrm>
              <a:off x="0" y="0"/>
              <a:ext cx="1475567" cy="515301"/>
            </a:xfrm>
            <a:custGeom>
              <a:avLst/>
              <a:gdLst/>
              <a:ahLst/>
              <a:cxnLst/>
              <a:rect l="l" t="t" r="r" b="b"/>
              <a:pathLst>
                <a:path w="1475567" h="515301">
                  <a:moveTo>
                    <a:pt x="25749" y="0"/>
                  </a:moveTo>
                  <a:lnTo>
                    <a:pt x="1449818" y="0"/>
                  </a:lnTo>
                  <a:cubicBezTo>
                    <a:pt x="1456647" y="0"/>
                    <a:pt x="1463197" y="2713"/>
                    <a:pt x="1468026" y="7542"/>
                  </a:cubicBezTo>
                  <a:cubicBezTo>
                    <a:pt x="1472854" y="12371"/>
                    <a:pt x="1475567" y="18920"/>
                    <a:pt x="1475567" y="25749"/>
                  </a:cubicBezTo>
                  <a:lnTo>
                    <a:pt x="1475567" y="489552"/>
                  </a:lnTo>
                  <a:cubicBezTo>
                    <a:pt x="1475567" y="496381"/>
                    <a:pt x="1472854" y="502930"/>
                    <a:pt x="1468026" y="507759"/>
                  </a:cubicBezTo>
                  <a:cubicBezTo>
                    <a:pt x="1463197" y="512588"/>
                    <a:pt x="1456647" y="515301"/>
                    <a:pt x="1449818" y="515301"/>
                  </a:cubicBezTo>
                  <a:lnTo>
                    <a:pt x="25749" y="515301"/>
                  </a:lnTo>
                  <a:cubicBezTo>
                    <a:pt x="18920" y="515301"/>
                    <a:pt x="12371" y="512588"/>
                    <a:pt x="7542" y="507759"/>
                  </a:cubicBezTo>
                  <a:cubicBezTo>
                    <a:pt x="2713" y="502930"/>
                    <a:pt x="0" y="496381"/>
                    <a:pt x="0" y="489552"/>
                  </a:cubicBezTo>
                  <a:lnTo>
                    <a:pt x="0" y="25749"/>
                  </a:lnTo>
                  <a:cubicBezTo>
                    <a:pt x="0" y="18920"/>
                    <a:pt x="2713" y="12371"/>
                    <a:pt x="7542" y="7542"/>
                  </a:cubicBezTo>
                  <a:cubicBezTo>
                    <a:pt x="12371" y="2713"/>
                    <a:pt x="18920" y="0"/>
                    <a:pt x="25749" y="0"/>
                  </a:cubicBezTo>
                  <a:close/>
                </a:path>
              </a:pathLst>
            </a:custGeom>
            <a:solidFill>
              <a:srgbClr val="EEC1D3">
                <a:alpha val="42745"/>
              </a:srgbClr>
            </a:solidFill>
            <a:ln w="19050" cap="sq">
              <a:solidFill>
                <a:srgbClr val="FFFFFF">
                  <a:alpha val="42745"/>
                </a:srgbClr>
              </a:solidFill>
              <a:prstDash val="solid"/>
              <a:miter/>
            </a:ln>
          </p:spPr>
        </p:sp>
        <p:sp>
          <p:nvSpPr>
            <p:cNvPr id="56" name="TextBox 56"/>
            <p:cNvSpPr txBox="1"/>
            <p:nvPr/>
          </p:nvSpPr>
          <p:spPr>
            <a:xfrm>
              <a:off x="0" y="-19050"/>
              <a:ext cx="1475567" cy="534351"/>
            </a:xfrm>
            <a:prstGeom prst="rect">
              <a:avLst/>
            </a:prstGeom>
          </p:spPr>
          <p:txBody>
            <a:bodyPr lIns="42531" tIns="42531" rIns="42531" bIns="42531" rtlCol="0" anchor="ctr"/>
            <a:lstStyle/>
            <a:p>
              <a:pPr marL="0" lvl="0" indent="0" algn="ctr">
                <a:lnSpc>
                  <a:spcPts val="1866"/>
                </a:lnSpc>
                <a:spcBef>
                  <a:spcPct val="0"/>
                </a:spcBef>
              </a:pPr>
              <a:endParaRPr/>
            </a:p>
          </p:txBody>
        </p:sp>
      </p:grpSp>
      <p:grpSp>
        <p:nvGrpSpPr>
          <p:cNvPr id="57" name="Group 57"/>
          <p:cNvGrpSpPr/>
          <p:nvPr/>
        </p:nvGrpSpPr>
        <p:grpSpPr>
          <a:xfrm>
            <a:off x="12102818" y="6084785"/>
            <a:ext cx="4280073" cy="1189213"/>
            <a:chOff x="0" y="0"/>
            <a:chExt cx="1400330" cy="389080"/>
          </a:xfrm>
        </p:grpSpPr>
        <p:sp>
          <p:nvSpPr>
            <p:cNvPr id="58" name="Freeform 58"/>
            <p:cNvSpPr/>
            <p:nvPr/>
          </p:nvSpPr>
          <p:spPr>
            <a:xfrm>
              <a:off x="0" y="0"/>
              <a:ext cx="1400330" cy="389080"/>
            </a:xfrm>
            <a:custGeom>
              <a:avLst/>
              <a:gdLst/>
              <a:ahLst/>
              <a:cxnLst/>
              <a:rect l="l" t="t" r="r" b="b"/>
              <a:pathLst>
                <a:path w="1400330" h="389080">
                  <a:moveTo>
                    <a:pt x="27132" y="0"/>
                  </a:moveTo>
                  <a:lnTo>
                    <a:pt x="1373197" y="0"/>
                  </a:lnTo>
                  <a:cubicBezTo>
                    <a:pt x="1380393" y="0"/>
                    <a:pt x="1387295" y="2859"/>
                    <a:pt x="1392383" y="7947"/>
                  </a:cubicBezTo>
                  <a:cubicBezTo>
                    <a:pt x="1397471" y="13035"/>
                    <a:pt x="1400330" y="19936"/>
                    <a:pt x="1400330" y="27132"/>
                  </a:cubicBezTo>
                  <a:lnTo>
                    <a:pt x="1400330" y="361948"/>
                  </a:lnTo>
                  <a:cubicBezTo>
                    <a:pt x="1400330" y="369144"/>
                    <a:pt x="1397471" y="376045"/>
                    <a:pt x="1392383" y="381133"/>
                  </a:cubicBezTo>
                  <a:cubicBezTo>
                    <a:pt x="1387295" y="386221"/>
                    <a:pt x="1380393" y="389080"/>
                    <a:pt x="1373197" y="389080"/>
                  </a:cubicBezTo>
                  <a:lnTo>
                    <a:pt x="27132" y="389080"/>
                  </a:lnTo>
                  <a:cubicBezTo>
                    <a:pt x="19936" y="389080"/>
                    <a:pt x="13035" y="386221"/>
                    <a:pt x="7947" y="381133"/>
                  </a:cubicBezTo>
                  <a:cubicBezTo>
                    <a:pt x="2859" y="376045"/>
                    <a:pt x="0" y="369144"/>
                    <a:pt x="0" y="361948"/>
                  </a:cubicBezTo>
                  <a:lnTo>
                    <a:pt x="0" y="27132"/>
                  </a:lnTo>
                  <a:cubicBezTo>
                    <a:pt x="0" y="19936"/>
                    <a:pt x="2859" y="13035"/>
                    <a:pt x="7947" y="7947"/>
                  </a:cubicBezTo>
                  <a:cubicBezTo>
                    <a:pt x="13035" y="2859"/>
                    <a:pt x="19936" y="0"/>
                    <a:pt x="27132" y="0"/>
                  </a:cubicBezTo>
                  <a:close/>
                </a:path>
              </a:pathLst>
            </a:custGeom>
            <a:solidFill>
              <a:srgbClr val="FFFFFF"/>
            </a:solidFill>
            <a:ln w="19050" cap="sq">
              <a:solidFill>
                <a:srgbClr val="000000"/>
              </a:solidFill>
              <a:prstDash val="solid"/>
              <a:miter/>
            </a:ln>
          </p:spPr>
        </p:sp>
        <p:sp>
          <p:nvSpPr>
            <p:cNvPr id="59" name="TextBox 59"/>
            <p:cNvSpPr txBox="1"/>
            <p:nvPr/>
          </p:nvSpPr>
          <p:spPr>
            <a:xfrm>
              <a:off x="0" y="-19050"/>
              <a:ext cx="1400330" cy="408130"/>
            </a:xfrm>
            <a:prstGeom prst="rect">
              <a:avLst/>
            </a:prstGeom>
          </p:spPr>
          <p:txBody>
            <a:bodyPr lIns="42531" tIns="42531" rIns="42531" bIns="42531" rtlCol="0" anchor="ctr"/>
            <a:lstStyle/>
            <a:p>
              <a:pPr marL="0" lvl="0" indent="0" algn="ctr">
                <a:lnSpc>
                  <a:spcPts val="1866"/>
                </a:lnSpc>
                <a:spcBef>
                  <a:spcPct val="0"/>
                </a:spcBef>
              </a:pPr>
              <a:endParaRPr/>
            </a:p>
          </p:txBody>
        </p:sp>
      </p:grpSp>
      <p:grpSp>
        <p:nvGrpSpPr>
          <p:cNvPr id="60" name="Group 60"/>
          <p:cNvGrpSpPr/>
          <p:nvPr/>
        </p:nvGrpSpPr>
        <p:grpSpPr>
          <a:xfrm>
            <a:off x="13869998" y="5499643"/>
            <a:ext cx="504528" cy="499676"/>
            <a:chOff x="0" y="0"/>
            <a:chExt cx="165069" cy="163481"/>
          </a:xfrm>
        </p:grpSpPr>
        <p:sp>
          <p:nvSpPr>
            <p:cNvPr id="61" name="Freeform 61"/>
            <p:cNvSpPr/>
            <p:nvPr/>
          </p:nvSpPr>
          <p:spPr>
            <a:xfrm>
              <a:off x="0" y="0"/>
              <a:ext cx="165069" cy="163481"/>
            </a:xfrm>
            <a:custGeom>
              <a:avLst/>
              <a:gdLst/>
              <a:ahLst/>
              <a:cxnLst/>
              <a:rect l="l" t="t" r="r" b="b"/>
              <a:pathLst>
                <a:path w="165069" h="163481">
                  <a:moveTo>
                    <a:pt x="81741" y="0"/>
                  </a:moveTo>
                  <a:lnTo>
                    <a:pt x="83328" y="0"/>
                  </a:lnTo>
                  <a:cubicBezTo>
                    <a:pt x="128472" y="0"/>
                    <a:pt x="165069" y="36597"/>
                    <a:pt x="165069" y="81741"/>
                  </a:cubicBezTo>
                  <a:lnTo>
                    <a:pt x="165069" y="81741"/>
                  </a:lnTo>
                  <a:cubicBezTo>
                    <a:pt x="165069" y="103420"/>
                    <a:pt x="156457" y="124211"/>
                    <a:pt x="141127" y="139540"/>
                  </a:cubicBezTo>
                  <a:cubicBezTo>
                    <a:pt x="125798" y="154869"/>
                    <a:pt x="105007" y="163481"/>
                    <a:pt x="83328" y="163481"/>
                  </a:cubicBezTo>
                  <a:lnTo>
                    <a:pt x="81741" y="163481"/>
                  </a:lnTo>
                  <a:cubicBezTo>
                    <a:pt x="36597" y="163481"/>
                    <a:pt x="0" y="126885"/>
                    <a:pt x="0" y="81741"/>
                  </a:cubicBezTo>
                  <a:lnTo>
                    <a:pt x="0" y="81741"/>
                  </a:lnTo>
                  <a:cubicBezTo>
                    <a:pt x="0" y="36597"/>
                    <a:pt x="36597" y="0"/>
                    <a:pt x="81741" y="0"/>
                  </a:cubicBezTo>
                  <a:close/>
                </a:path>
              </a:pathLst>
            </a:custGeom>
            <a:solidFill>
              <a:srgbClr val="EEC1D3"/>
            </a:solidFill>
            <a:ln w="19050" cap="sq">
              <a:solidFill>
                <a:srgbClr val="000000"/>
              </a:solidFill>
              <a:prstDash val="solid"/>
              <a:miter/>
            </a:ln>
          </p:spPr>
        </p:sp>
        <p:sp>
          <p:nvSpPr>
            <p:cNvPr id="62" name="TextBox 62"/>
            <p:cNvSpPr txBox="1"/>
            <p:nvPr/>
          </p:nvSpPr>
          <p:spPr>
            <a:xfrm>
              <a:off x="0" y="-19050"/>
              <a:ext cx="165069" cy="182531"/>
            </a:xfrm>
            <a:prstGeom prst="rect">
              <a:avLst/>
            </a:prstGeom>
          </p:spPr>
          <p:txBody>
            <a:bodyPr lIns="42531" tIns="42531" rIns="42531" bIns="42531" rtlCol="0" anchor="ctr"/>
            <a:lstStyle/>
            <a:p>
              <a:pPr marL="0" lvl="0" indent="0" algn="ctr">
                <a:lnSpc>
                  <a:spcPts val="1866"/>
                </a:lnSpc>
                <a:spcBef>
                  <a:spcPct val="0"/>
                </a:spcBef>
              </a:pPr>
              <a:endParaRPr/>
            </a:p>
          </p:txBody>
        </p:sp>
      </p:grpSp>
      <p:sp>
        <p:nvSpPr>
          <p:cNvPr id="63" name="TextBox 63"/>
          <p:cNvSpPr txBox="1"/>
          <p:nvPr/>
        </p:nvSpPr>
        <p:spPr>
          <a:xfrm>
            <a:off x="12625124" y="6306796"/>
            <a:ext cx="3235461" cy="799616"/>
          </a:xfrm>
          <a:prstGeom prst="rect">
            <a:avLst/>
          </a:prstGeom>
        </p:spPr>
        <p:txBody>
          <a:bodyPr lIns="0" tIns="0" rIns="0" bIns="0" rtlCol="0" anchor="t">
            <a:spAutoFit/>
          </a:bodyPr>
          <a:lstStyle/>
          <a:p>
            <a:pPr marL="0" lvl="0" indent="0" algn="ctr">
              <a:lnSpc>
                <a:spcPts val="3182"/>
              </a:lnSpc>
              <a:spcBef>
                <a:spcPct val="0"/>
              </a:spcBef>
            </a:pPr>
            <a:r>
              <a:rPr lang="en-US" sz="2546" spc="-5">
                <a:solidFill>
                  <a:srgbClr val="000000"/>
                </a:solidFill>
                <a:latin typeface="Canva Student Font"/>
              </a:rPr>
              <a:t>AZURE BLOB SRTORAGE - CONTAINS THE MODEL  </a:t>
            </a:r>
          </a:p>
        </p:txBody>
      </p:sp>
      <p:grpSp>
        <p:nvGrpSpPr>
          <p:cNvPr id="64" name="Group 64"/>
          <p:cNvGrpSpPr/>
          <p:nvPr/>
        </p:nvGrpSpPr>
        <p:grpSpPr>
          <a:xfrm>
            <a:off x="12255469" y="8602482"/>
            <a:ext cx="4219918" cy="1329252"/>
            <a:chOff x="0" y="0"/>
            <a:chExt cx="1372522" cy="432337"/>
          </a:xfrm>
        </p:grpSpPr>
        <p:sp>
          <p:nvSpPr>
            <p:cNvPr id="65" name="Freeform 65"/>
            <p:cNvSpPr/>
            <p:nvPr/>
          </p:nvSpPr>
          <p:spPr>
            <a:xfrm>
              <a:off x="0" y="0"/>
              <a:ext cx="1372522" cy="432337"/>
            </a:xfrm>
            <a:custGeom>
              <a:avLst/>
              <a:gdLst/>
              <a:ahLst/>
              <a:cxnLst/>
              <a:rect l="l" t="t" r="r" b="b"/>
              <a:pathLst>
                <a:path w="1372522" h="432337">
                  <a:moveTo>
                    <a:pt x="27519" y="0"/>
                  </a:moveTo>
                  <a:lnTo>
                    <a:pt x="1345003" y="0"/>
                  </a:lnTo>
                  <a:cubicBezTo>
                    <a:pt x="1352301" y="0"/>
                    <a:pt x="1359301" y="2899"/>
                    <a:pt x="1364462" y="8060"/>
                  </a:cubicBezTo>
                  <a:cubicBezTo>
                    <a:pt x="1369623" y="13221"/>
                    <a:pt x="1372522" y="20221"/>
                    <a:pt x="1372522" y="27519"/>
                  </a:cubicBezTo>
                  <a:lnTo>
                    <a:pt x="1372522" y="404818"/>
                  </a:lnTo>
                  <a:cubicBezTo>
                    <a:pt x="1372522" y="412116"/>
                    <a:pt x="1369623" y="419116"/>
                    <a:pt x="1364462" y="424277"/>
                  </a:cubicBezTo>
                  <a:cubicBezTo>
                    <a:pt x="1359301" y="429438"/>
                    <a:pt x="1352301" y="432337"/>
                    <a:pt x="1345003" y="432337"/>
                  </a:cubicBezTo>
                  <a:lnTo>
                    <a:pt x="27519" y="432337"/>
                  </a:lnTo>
                  <a:cubicBezTo>
                    <a:pt x="20221" y="432337"/>
                    <a:pt x="13221" y="429438"/>
                    <a:pt x="8060" y="424277"/>
                  </a:cubicBezTo>
                  <a:cubicBezTo>
                    <a:pt x="2899" y="419116"/>
                    <a:pt x="0" y="412116"/>
                    <a:pt x="0" y="404818"/>
                  </a:cubicBezTo>
                  <a:lnTo>
                    <a:pt x="0" y="27519"/>
                  </a:lnTo>
                  <a:cubicBezTo>
                    <a:pt x="0" y="20221"/>
                    <a:pt x="2899" y="13221"/>
                    <a:pt x="8060" y="8060"/>
                  </a:cubicBezTo>
                  <a:cubicBezTo>
                    <a:pt x="13221" y="2899"/>
                    <a:pt x="20221" y="0"/>
                    <a:pt x="27519" y="0"/>
                  </a:cubicBezTo>
                  <a:close/>
                </a:path>
              </a:pathLst>
            </a:custGeom>
            <a:solidFill>
              <a:srgbClr val="F4C095">
                <a:alpha val="48627"/>
              </a:srgbClr>
            </a:solidFill>
            <a:ln w="19050" cap="sq">
              <a:solidFill>
                <a:srgbClr val="FFFFFF">
                  <a:alpha val="48627"/>
                </a:srgbClr>
              </a:solidFill>
              <a:prstDash val="solid"/>
              <a:miter/>
            </a:ln>
          </p:spPr>
        </p:sp>
        <p:sp>
          <p:nvSpPr>
            <p:cNvPr id="66" name="TextBox 66"/>
            <p:cNvSpPr txBox="1"/>
            <p:nvPr/>
          </p:nvSpPr>
          <p:spPr>
            <a:xfrm>
              <a:off x="0" y="-19050"/>
              <a:ext cx="1372522" cy="451387"/>
            </a:xfrm>
            <a:prstGeom prst="rect">
              <a:avLst/>
            </a:prstGeom>
          </p:spPr>
          <p:txBody>
            <a:bodyPr lIns="42783" tIns="42783" rIns="42783" bIns="42783" rtlCol="0" anchor="ctr"/>
            <a:lstStyle/>
            <a:p>
              <a:pPr marL="0" lvl="0" indent="0" algn="ctr">
                <a:lnSpc>
                  <a:spcPts val="1866"/>
                </a:lnSpc>
                <a:spcBef>
                  <a:spcPct val="0"/>
                </a:spcBef>
              </a:pPr>
              <a:endParaRPr/>
            </a:p>
          </p:txBody>
        </p:sp>
      </p:grpSp>
      <p:grpSp>
        <p:nvGrpSpPr>
          <p:cNvPr id="67" name="Group 67"/>
          <p:cNvGrpSpPr/>
          <p:nvPr/>
        </p:nvGrpSpPr>
        <p:grpSpPr>
          <a:xfrm>
            <a:off x="12006956" y="8499419"/>
            <a:ext cx="4305417" cy="1196255"/>
            <a:chOff x="0" y="0"/>
            <a:chExt cx="1400330" cy="389080"/>
          </a:xfrm>
        </p:grpSpPr>
        <p:sp>
          <p:nvSpPr>
            <p:cNvPr id="68" name="Freeform 68"/>
            <p:cNvSpPr/>
            <p:nvPr/>
          </p:nvSpPr>
          <p:spPr>
            <a:xfrm>
              <a:off x="0" y="0"/>
              <a:ext cx="1400330" cy="389080"/>
            </a:xfrm>
            <a:custGeom>
              <a:avLst/>
              <a:gdLst/>
              <a:ahLst/>
              <a:cxnLst/>
              <a:rect l="l" t="t" r="r" b="b"/>
              <a:pathLst>
                <a:path w="1400330" h="389080">
                  <a:moveTo>
                    <a:pt x="26973" y="0"/>
                  </a:moveTo>
                  <a:lnTo>
                    <a:pt x="1373357" y="0"/>
                  </a:lnTo>
                  <a:cubicBezTo>
                    <a:pt x="1388254" y="0"/>
                    <a:pt x="1400330" y="12076"/>
                    <a:pt x="1400330" y="26973"/>
                  </a:cubicBezTo>
                  <a:lnTo>
                    <a:pt x="1400330" y="362107"/>
                  </a:lnTo>
                  <a:cubicBezTo>
                    <a:pt x="1400330" y="377004"/>
                    <a:pt x="1388254" y="389080"/>
                    <a:pt x="1373357" y="389080"/>
                  </a:cubicBezTo>
                  <a:lnTo>
                    <a:pt x="26973" y="389080"/>
                  </a:lnTo>
                  <a:cubicBezTo>
                    <a:pt x="19819" y="389080"/>
                    <a:pt x="12958" y="386238"/>
                    <a:pt x="7900" y="381180"/>
                  </a:cubicBezTo>
                  <a:cubicBezTo>
                    <a:pt x="2842" y="376122"/>
                    <a:pt x="0" y="369261"/>
                    <a:pt x="0" y="362107"/>
                  </a:cubicBezTo>
                  <a:lnTo>
                    <a:pt x="0" y="26973"/>
                  </a:lnTo>
                  <a:cubicBezTo>
                    <a:pt x="0" y="12076"/>
                    <a:pt x="12076" y="0"/>
                    <a:pt x="26973" y="0"/>
                  </a:cubicBezTo>
                  <a:close/>
                </a:path>
              </a:pathLst>
            </a:custGeom>
            <a:solidFill>
              <a:srgbClr val="FFFFFF"/>
            </a:solidFill>
            <a:ln w="19050" cap="sq">
              <a:solidFill>
                <a:srgbClr val="000000"/>
              </a:solidFill>
              <a:prstDash val="solid"/>
              <a:miter/>
            </a:ln>
          </p:spPr>
        </p:sp>
        <p:sp>
          <p:nvSpPr>
            <p:cNvPr id="69" name="TextBox 69"/>
            <p:cNvSpPr txBox="1"/>
            <p:nvPr/>
          </p:nvSpPr>
          <p:spPr>
            <a:xfrm>
              <a:off x="0" y="-19050"/>
              <a:ext cx="1400330" cy="408130"/>
            </a:xfrm>
            <a:prstGeom prst="rect">
              <a:avLst/>
            </a:prstGeom>
          </p:spPr>
          <p:txBody>
            <a:bodyPr lIns="42783" tIns="42783" rIns="42783" bIns="42783" rtlCol="0" anchor="ctr"/>
            <a:lstStyle/>
            <a:p>
              <a:pPr marL="0" lvl="0" indent="0" algn="ctr">
                <a:lnSpc>
                  <a:spcPts val="1866"/>
                </a:lnSpc>
                <a:spcBef>
                  <a:spcPct val="0"/>
                </a:spcBef>
              </a:pPr>
              <a:endParaRPr/>
            </a:p>
          </p:txBody>
        </p:sp>
      </p:grpSp>
      <p:sp>
        <p:nvSpPr>
          <p:cNvPr id="70" name="TextBox 70"/>
          <p:cNvSpPr txBox="1"/>
          <p:nvPr/>
        </p:nvSpPr>
        <p:spPr>
          <a:xfrm>
            <a:off x="12525624" y="8787125"/>
            <a:ext cx="3235461" cy="799616"/>
          </a:xfrm>
          <a:prstGeom prst="rect">
            <a:avLst/>
          </a:prstGeom>
        </p:spPr>
        <p:txBody>
          <a:bodyPr lIns="0" tIns="0" rIns="0" bIns="0" rtlCol="0" anchor="t">
            <a:spAutoFit/>
          </a:bodyPr>
          <a:lstStyle/>
          <a:p>
            <a:pPr marL="0" lvl="0" indent="0" algn="ctr">
              <a:lnSpc>
                <a:spcPts val="3182"/>
              </a:lnSpc>
              <a:spcBef>
                <a:spcPct val="0"/>
              </a:spcBef>
            </a:pPr>
            <a:r>
              <a:rPr lang="en-US" sz="2546" spc="-5">
                <a:solidFill>
                  <a:srgbClr val="000000"/>
                </a:solidFill>
                <a:latin typeface="Canva Student Font"/>
              </a:rPr>
              <a:t>NEW DATA BEING CONSUMED FROM PIPELINES  </a:t>
            </a:r>
          </a:p>
        </p:txBody>
      </p:sp>
      <p:grpSp>
        <p:nvGrpSpPr>
          <p:cNvPr id="71" name="Group 71"/>
          <p:cNvGrpSpPr/>
          <p:nvPr/>
        </p:nvGrpSpPr>
        <p:grpSpPr>
          <a:xfrm>
            <a:off x="13887641" y="7273999"/>
            <a:ext cx="504528" cy="499676"/>
            <a:chOff x="0" y="0"/>
            <a:chExt cx="165069" cy="163481"/>
          </a:xfrm>
        </p:grpSpPr>
        <p:sp>
          <p:nvSpPr>
            <p:cNvPr id="72" name="Freeform 72"/>
            <p:cNvSpPr/>
            <p:nvPr/>
          </p:nvSpPr>
          <p:spPr>
            <a:xfrm>
              <a:off x="0" y="0"/>
              <a:ext cx="165069" cy="163481"/>
            </a:xfrm>
            <a:custGeom>
              <a:avLst/>
              <a:gdLst/>
              <a:ahLst/>
              <a:cxnLst/>
              <a:rect l="l" t="t" r="r" b="b"/>
              <a:pathLst>
                <a:path w="165069" h="163481">
                  <a:moveTo>
                    <a:pt x="81741" y="0"/>
                  </a:moveTo>
                  <a:lnTo>
                    <a:pt x="83328" y="0"/>
                  </a:lnTo>
                  <a:cubicBezTo>
                    <a:pt x="128472" y="0"/>
                    <a:pt x="165069" y="36597"/>
                    <a:pt x="165069" y="81741"/>
                  </a:cubicBezTo>
                  <a:lnTo>
                    <a:pt x="165069" y="81741"/>
                  </a:lnTo>
                  <a:cubicBezTo>
                    <a:pt x="165069" y="103420"/>
                    <a:pt x="156457" y="124211"/>
                    <a:pt x="141127" y="139540"/>
                  </a:cubicBezTo>
                  <a:cubicBezTo>
                    <a:pt x="125798" y="154869"/>
                    <a:pt x="105007" y="163481"/>
                    <a:pt x="83328" y="163481"/>
                  </a:cubicBezTo>
                  <a:lnTo>
                    <a:pt x="81741" y="163481"/>
                  </a:lnTo>
                  <a:cubicBezTo>
                    <a:pt x="36597" y="163481"/>
                    <a:pt x="0" y="126885"/>
                    <a:pt x="0" y="81741"/>
                  </a:cubicBezTo>
                  <a:lnTo>
                    <a:pt x="0" y="81741"/>
                  </a:lnTo>
                  <a:cubicBezTo>
                    <a:pt x="0" y="36597"/>
                    <a:pt x="36597" y="0"/>
                    <a:pt x="81741" y="0"/>
                  </a:cubicBezTo>
                  <a:close/>
                </a:path>
              </a:pathLst>
            </a:custGeom>
            <a:solidFill>
              <a:srgbClr val="EEC1D3"/>
            </a:solidFill>
            <a:ln w="19050" cap="sq">
              <a:solidFill>
                <a:srgbClr val="000000"/>
              </a:solidFill>
              <a:prstDash val="solid"/>
              <a:miter/>
            </a:ln>
          </p:spPr>
        </p:sp>
        <p:sp>
          <p:nvSpPr>
            <p:cNvPr id="73" name="TextBox 73"/>
            <p:cNvSpPr txBox="1"/>
            <p:nvPr/>
          </p:nvSpPr>
          <p:spPr>
            <a:xfrm>
              <a:off x="0" y="-19050"/>
              <a:ext cx="165069" cy="182531"/>
            </a:xfrm>
            <a:prstGeom prst="rect">
              <a:avLst/>
            </a:prstGeom>
          </p:spPr>
          <p:txBody>
            <a:bodyPr lIns="42531" tIns="42531" rIns="42531" bIns="42531" rtlCol="0" anchor="ctr"/>
            <a:lstStyle/>
            <a:p>
              <a:pPr marL="0" lvl="0" indent="0" algn="ctr">
                <a:lnSpc>
                  <a:spcPts val="1866"/>
                </a:lnSpc>
                <a:spcBef>
                  <a:spcPct val="0"/>
                </a:spcBef>
              </a:pPr>
              <a:endParaRPr/>
            </a:p>
          </p:txBody>
        </p:sp>
      </p:grpSp>
      <p:grpSp>
        <p:nvGrpSpPr>
          <p:cNvPr id="74" name="Group 74"/>
          <p:cNvGrpSpPr/>
          <p:nvPr/>
        </p:nvGrpSpPr>
        <p:grpSpPr>
          <a:xfrm>
            <a:off x="851035" y="159222"/>
            <a:ext cx="16585931" cy="615650"/>
            <a:chOff x="0" y="0"/>
            <a:chExt cx="22114574" cy="820867"/>
          </a:xfrm>
        </p:grpSpPr>
        <p:sp>
          <p:nvSpPr>
            <p:cNvPr id="75" name="Freeform 75"/>
            <p:cNvSpPr/>
            <p:nvPr/>
          </p:nvSpPr>
          <p:spPr>
            <a:xfrm>
              <a:off x="16681217" y="0"/>
              <a:ext cx="5433357" cy="820867"/>
            </a:xfrm>
            <a:custGeom>
              <a:avLst/>
              <a:gdLst/>
              <a:ahLst/>
              <a:cxnLst/>
              <a:rect l="l" t="t" r="r" b="b"/>
              <a:pathLst>
                <a:path w="5433357" h="820867">
                  <a:moveTo>
                    <a:pt x="0" y="0"/>
                  </a:moveTo>
                  <a:lnTo>
                    <a:pt x="5433357" y="0"/>
                  </a:lnTo>
                  <a:lnTo>
                    <a:pt x="5433357" y="820867"/>
                  </a:lnTo>
                  <a:lnTo>
                    <a:pt x="0" y="820867"/>
                  </a:lnTo>
                  <a:lnTo>
                    <a:pt x="0" y="0"/>
                  </a:lnTo>
                  <a:close/>
                </a:path>
              </a:pathLst>
            </a:custGeom>
            <a:blipFill>
              <a:blip r:embed="rId3"/>
              <a:stretch>
                <a:fillRect/>
              </a:stretch>
            </a:blipFill>
          </p:spPr>
        </p:sp>
        <p:sp>
          <p:nvSpPr>
            <p:cNvPr id="76" name="Freeform 76"/>
            <p:cNvSpPr/>
            <p:nvPr/>
          </p:nvSpPr>
          <p:spPr>
            <a:xfrm>
              <a:off x="0" y="88957"/>
              <a:ext cx="4628257" cy="731910"/>
            </a:xfrm>
            <a:custGeom>
              <a:avLst/>
              <a:gdLst/>
              <a:ahLst/>
              <a:cxnLst/>
              <a:rect l="l" t="t" r="r" b="b"/>
              <a:pathLst>
                <a:path w="4628257" h="731910">
                  <a:moveTo>
                    <a:pt x="0" y="0"/>
                  </a:moveTo>
                  <a:lnTo>
                    <a:pt x="4628257" y="0"/>
                  </a:lnTo>
                  <a:lnTo>
                    <a:pt x="4628257" y="731910"/>
                  </a:lnTo>
                  <a:lnTo>
                    <a:pt x="0" y="731910"/>
                  </a:lnTo>
                  <a:lnTo>
                    <a:pt x="0" y="0"/>
                  </a:lnTo>
                  <a:close/>
                </a:path>
              </a:pathLst>
            </a:custGeom>
            <a:blipFill>
              <a:blip r:embed="rId4"/>
              <a:stretch>
                <a:fillRect/>
              </a:stretch>
            </a:blipFill>
          </p:spPr>
        </p:sp>
      </p:gr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FDF2F2"/>
        </a:solidFill>
        <a:effectLst/>
      </p:bgPr>
    </p:bg>
    <p:spTree>
      <p:nvGrpSpPr>
        <p:cNvPr id="1" name=""/>
        <p:cNvGrpSpPr/>
        <p:nvPr/>
      </p:nvGrpSpPr>
      <p:grpSpPr>
        <a:xfrm>
          <a:off x="0" y="0"/>
          <a:ext cx="0" cy="0"/>
          <a:chOff x="0" y="0"/>
          <a:chExt cx="0" cy="0"/>
        </a:xfrm>
      </p:grpSpPr>
      <p:sp>
        <p:nvSpPr>
          <p:cNvPr id="2" name="Freeform 2"/>
          <p:cNvSpPr/>
          <p:nvPr/>
        </p:nvSpPr>
        <p:spPr>
          <a:xfrm>
            <a:off x="-3604198" y="1028700"/>
            <a:ext cx="10726283" cy="10122929"/>
          </a:xfrm>
          <a:custGeom>
            <a:avLst/>
            <a:gdLst/>
            <a:ahLst/>
            <a:cxnLst/>
            <a:rect l="l" t="t" r="r" b="b"/>
            <a:pathLst>
              <a:path w="10726283" h="10122929">
                <a:moveTo>
                  <a:pt x="0" y="0"/>
                </a:moveTo>
                <a:lnTo>
                  <a:pt x="10726282" y="0"/>
                </a:lnTo>
                <a:lnTo>
                  <a:pt x="10726282" y="10122929"/>
                </a:lnTo>
                <a:lnTo>
                  <a:pt x="0" y="10122929"/>
                </a:lnTo>
                <a:lnTo>
                  <a:pt x="0" y="0"/>
                </a:lnTo>
                <a:close/>
              </a:path>
            </a:pathLst>
          </a:custGeom>
          <a:blipFill>
            <a:blip r:embed="rId2"/>
            <a:stretch>
              <a:fillRect/>
            </a:stretch>
          </a:blipFill>
        </p:spPr>
      </p:sp>
      <p:sp>
        <p:nvSpPr>
          <p:cNvPr id="3" name="Freeform 3"/>
          <p:cNvSpPr/>
          <p:nvPr/>
        </p:nvSpPr>
        <p:spPr>
          <a:xfrm>
            <a:off x="-5255520" y="238561"/>
            <a:ext cx="16172508" cy="15188681"/>
          </a:xfrm>
          <a:custGeom>
            <a:avLst/>
            <a:gdLst/>
            <a:ahLst/>
            <a:cxnLst/>
            <a:rect l="l" t="t" r="r" b="b"/>
            <a:pathLst>
              <a:path w="16172508" h="15188681">
                <a:moveTo>
                  <a:pt x="0" y="0"/>
                </a:moveTo>
                <a:lnTo>
                  <a:pt x="16172509" y="0"/>
                </a:lnTo>
                <a:lnTo>
                  <a:pt x="16172509" y="15188681"/>
                </a:lnTo>
                <a:lnTo>
                  <a:pt x="0" y="15188681"/>
                </a:lnTo>
                <a:lnTo>
                  <a:pt x="0" y="0"/>
                </a:lnTo>
                <a:close/>
              </a:path>
            </a:pathLst>
          </a:custGeom>
          <a:blipFill>
            <a:blip r:embed="rId3"/>
            <a:stretch>
              <a:fillRect/>
            </a:stretch>
          </a:blipFill>
        </p:spPr>
      </p:sp>
      <p:sp>
        <p:nvSpPr>
          <p:cNvPr id="4" name="TextBox 4"/>
          <p:cNvSpPr txBox="1"/>
          <p:nvPr/>
        </p:nvSpPr>
        <p:spPr>
          <a:xfrm>
            <a:off x="1287169" y="1019175"/>
            <a:ext cx="11669832" cy="1152525"/>
          </a:xfrm>
          <a:prstGeom prst="rect">
            <a:avLst/>
          </a:prstGeom>
        </p:spPr>
        <p:txBody>
          <a:bodyPr lIns="0" tIns="0" rIns="0" bIns="0" rtlCol="0" anchor="t">
            <a:spAutoFit/>
          </a:bodyPr>
          <a:lstStyle/>
          <a:p>
            <a:pPr algn="l">
              <a:lnSpc>
                <a:spcPts val="9000"/>
              </a:lnSpc>
            </a:pPr>
            <a:r>
              <a:rPr lang="en-US" sz="7500">
                <a:solidFill>
                  <a:srgbClr val="B244A2"/>
                </a:solidFill>
                <a:latin typeface="TT Drugs Bold"/>
              </a:rPr>
              <a:t>Data transformation</a:t>
            </a:r>
          </a:p>
        </p:txBody>
      </p:sp>
      <p:sp>
        <p:nvSpPr>
          <p:cNvPr id="6" name="Freeform 6"/>
          <p:cNvSpPr/>
          <p:nvPr/>
        </p:nvSpPr>
        <p:spPr>
          <a:xfrm>
            <a:off x="11202451" y="-5688391"/>
            <a:ext cx="12113698" cy="11376781"/>
          </a:xfrm>
          <a:custGeom>
            <a:avLst/>
            <a:gdLst/>
            <a:ahLst/>
            <a:cxnLst/>
            <a:rect l="l" t="t" r="r" b="b"/>
            <a:pathLst>
              <a:path w="12113698" h="11376781">
                <a:moveTo>
                  <a:pt x="0" y="0"/>
                </a:moveTo>
                <a:lnTo>
                  <a:pt x="12113698" y="0"/>
                </a:lnTo>
                <a:lnTo>
                  <a:pt x="12113698" y="11376782"/>
                </a:lnTo>
                <a:lnTo>
                  <a:pt x="0" y="11376782"/>
                </a:lnTo>
                <a:lnTo>
                  <a:pt x="0" y="0"/>
                </a:lnTo>
                <a:close/>
              </a:path>
            </a:pathLst>
          </a:custGeom>
          <a:blipFill>
            <a:blip r:embed="rId3"/>
            <a:stretch>
              <a:fillRect/>
            </a:stretch>
          </a:blipFill>
        </p:spPr>
      </p:sp>
      <p:grpSp>
        <p:nvGrpSpPr>
          <p:cNvPr id="7" name="Group 7"/>
          <p:cNvGrpSpPr/>
          <p:nvPr/>
        </p:nvGrpSpPr>
        <p:grpSpPr>
          <a:xfrm>
            <a:off x="1532961" y="3118059"/>
            <a:ext cx="9761831" cy="6315460"/>
            <a:chOff x="0" y="0"/>
            <a:chExt cx="10729058" cy="6833789"/>
          </a:xfrm>
        </p:grpSpPr>
        <p:sp>
          <p:nvSpPr>
            <p:cNvPr id="8" name="Freeform 8"/>
            <p:cNvSpPr/>
            <p:nvPr/>
          </p:nvSpPr>
          <p:spPr>
            <a:xfrm>
              <a:off x="0" y="0"/>
              <a:ext cx="10729058" cy="6833788"/>
            </a:xfrm>
            <a:custGeom>
              <a:avLst/>
              <a:gdLst/>
              <a:ahLst/>
              <a:cxnLst/>
              <a:rect l="l" t="t" r="r" b="b"/>
              <a:pathLst>
                <a:path w="10729058" h="6833788">
                  <a:moveTo>
                    <a:pt x="10604598" y="6833788"/>
                  </a:moveTo>
                  <a:lnTo>
                    <a:pt x="124460" y="6833788"/>
                  </a:lnTo>
                  <a:cubicBezTo>
                    <a:pt x="55880" y="6833788"/>
                    <a:pt x="0" y="6777909"/>
                    <a:pt x="0" y="6709328"/>
                  </a:cubicBezTo>
                  <a:lnTo>
                    <a:pt x="0" y="124460"/>
                  </a:lnTo>
                  <a:cubicBezTo>
                    <a:pt x="0" y="55880"/>
                    <a:pt x="55880" y="0"/>
                    <a:pt x="124460" y="0"/>
                  </a:cubicBezTo>
                  <a:lnTo>
                    <a:pt x="10604598" y="0"/>
                  </a:lnTo>
                  <a:cubicBezTo>
                    <a:pt x="10673178" y="0"/>
                    <a:pt x="10729058" y="55880"/>
                    <a:pt x="10729058" y="124460"/>
                  </a:cubicBezTo>
                  <a:lnTo>
                    <a:pt x="10729058" y="6709328"/>
                  </a:lnTo>
                  <a:cubicBezTo>
                    <a:pt x="10729058" y="6777909"/>
                    <a:pt x="10673178" y="6833788"/>
                    <a:pt x="10604598" y="6833788"/>
                  </a:cubicBezTo>
                  <a:close/>
                </a:path>
              </a:pathLst>
            </a:custGeom>
            <a:solidFill>
              <a:srgbClr val="FFFFFF">
                <a:alpha val="67843"/>
              </a:srgbClr>
            </a:solidFill>
          </p:spPr>
        </p:sp>
      </p:grpSp>
      <p:sp>
        <p:nvSpPr>
          <p:cNvPr id="9" name="Freeform 9"/>
          <p:cNvSpPr/>
          <p:nvPr/>
        </p:nvSpPr>
        <p:spPr>
          <a:xfrm>
            <a:off x="12747062" y="3118059"/>
            <a:ext cx="3634002" cy="3571616"/>
          </a:xfrm>
          <a:custGeom>
            <a:avLst/>
            <a:gdLst/>
            <a:ahLst/>
            <a:cxnLst/>
            <a:rect l="l" t="t" r="r" b="b"/>
            <a:pathLst>
              <a:path w="3634002" h="3571616">
                <a:moveTo>
                  <a:pt x="0" y="0"/>
                </a:moveTo>
                <a:lnTo>
                  <a:pt x="3634002" y="0"/>
                </a:lnTo>
                <a:lnTo>
                  <a:pt x="3634002" y="3571616"/>
                </a:lnTo>
                <a:lnTo>
                  <a:pt x="0" y="3571616"/>
                </a:lnTo>
                <a:lnTo>
                  <a:pt x="0" y="0"/>
                </a:lnTo>
                <a:close/>
              </a:path>
            </a:pathLst>
          </a:custGeom>
          <a:blipFill>
            <a:blip r:embed="rId4">
              <a:alphaModFix amt="81000"/>
            </a:blip>
            <a:stretch>
              <a:fillRect/>
            </a:stretch>
          </a:blipFill>
        </p:spPr>
      </p:sp>
      <p:sp>
        <p:nvSpPr>
          <p:cNvPr id="10" name="Freeform 10"/>
          <p:cNvSpPr/>
          <p:nvPr/>
        </p:nvSpPr>
        <p:spPr>
          <a:xfrm>
            <a:off x="11571768" y="7546670"/>
            <a:ext cx="5984589" cy="1037190"/>
          </a:xfrm>
          <a:custGeom>
            <a:avLst/>
            <a:gdLst/>
            <a:ahLst/>
            <a:cxnLst/>
            <a:rect l="l" t="t" r="r" b="b"/>
            <a:pathLst>
              <a:path w="5984589" h="1037190">
                <a:moveTo>
                  <a:pt x="0" y="0"/>
                </a:moveTo>
                <a:lnTo>
                  <a:pt x="5984589" y="0"/>
                </a:lnTo>
                <a:lnTo>
                  <a:pt x="5984589" y="1037190"/>
                </a:lnTo>
                <a:lnTo>
                  <a:pt x="0" y="1037190"/>
                </a:lnTo>
                <a:lnTo>
                  <a:pt x="0" y="0"/>
                </a:lnTo>
                <a:close/>
              </a:path>
            </a:pathLst>
          </a:custGeom>
          <a:blipFill>
            <a:blip r:embed="rId5"/>
            <a:stretch>
              <a:fillRect/>
            </a:stretch>
          </a:blipFill>
        </p:spPr>
      </p:sp>
      <p:sp>
        <p:nvSpPr>
          <p:cNvPr id="11" name="TextBox 11"/>
          <p:cNvSpPr txBox="1"/>
          <p:nvPr/>
        </p:nvSpPr>
        <p:spPr>
          <a:xfrm>
            <a:off x="1910766" y="3558369"/>
            <a:ext cx="9006222" cy="5068119"/>
          </a:xfrm>
          <a:prstGeom prst="rect">
            <a:avLst/>
          </a:prstGeom>
        </p:spPr>
        <p:txBody>
          <a:bodyPr wrap="square" lIns="0" tIns="0" rIns="0" bIns="0" rtlCol="0" anchor="t">
            <a:spAutoFit/>
          </a:bodyPr>
          <a:lstStyle/>
          <a:p>
            <a:pPr marL="734523" lvl="1" indent="-367262" algn="l">
              <a:lnSpc>
                <a:spcPts val="4422"/>
              </a:lnSpc>
              <a:buFont typeface="Arial"/>
              <a:buChar char="•"/>
            </a:pPr>
            <a:r>
              <a:rPr lang="en-US" sz="3402" dirty="0">
                <a:solidFill>
                  <a:srgbClr val="B244A2"/>
                </a:solidFill>
                <a:latin typeface="TT Chocolates"/>
              </a:rPr>
              <a:t>Now the model can classify each post into a specific topic based on the text .</a:t>
            </a:r>
          </a:p>
          <a:p>
            <a:pPr marL="734523" lvl="1" indent="-367262" algn="l">
              <a:lnSpc>
                <a:spcPts val="4422"/>
              </a:lnSpc>
              <a:buFont typeface="Arial"/>
              <a:buChar char="•"/>
            </a:pPr>
            <a:r>
              <a:rPr lang="en-US" sz="3402" dirty="0">
                <a:solidFill>
                  <a:srgbClr val="B244A2"/>
                </a:solidFill>
                <a:latin typeface="TT Chocolates"/>
              </a:rPr>
              <a:t>We generated a report showing the top topics discussed on </a:t>
            </a:r>
            <a:r>
              <a:rPr lang="en-US" sz="3402" dirty="0" err="1">
                <a:solidFill>
                  <a:srgbClr val="B244A2"/>
                </a:solidFill>
                <a:latin typeface="TT Chocolates"/>
              </a:rPr>
              <a:t>StackOverflow</a:t>
            </a:r>
            <a:r>
              <a:rPr lang="en-US" sz="3402" dirty="0">
                <a:solidFill>
                  <a:srgbClr val="B244A2"/>
                </a:solidFill>
                <a:latin typeface="TT Chocolates"/>
              </a:rPr>
              <a:t> for the day , This was achieved by counting the number of posts in each topic and identifying the topics with the highest counts.</a:t>
            </a:r>
          </a:p>
          <a:p>
            <a:pPr marL="734523" lvl="1" indent="-367262" algn="l">
              <a:lnSpc>
                <a:spcPts val="4422"/>
              </a:lnSpc>
              <a:buFont typeface="Arial"/>
              <a:buChar char="•"/>
            </a:pPr>
            <a:r>
              <a:rPr lang="en-US" sz="3402" dirty="0">
                <a:solidFill>
                  <a:srgbClr val="B244A2"/>
                </a:solidFill>
                <a:latin typeface="TT Chocolates"/>
              </a:rPr>
              <a:t>Then we Extracted the predicted topics and saved the results back to the Data Lake.</a:t>
            </a:r>
          </a:p>
        </p:txBody>
      </p:sp>
      <p:grpSp>
        <p:nvGrpSpPr>
          <p:cNvPr id="12" name="Group 12"/>
          <p:cNvGrpSpPr/>
          <p:nvPr/>
        </p:nvGrpSpPr>
        <p:grpSpPr>
          <a:xfrm>
            <a:off x="851035" y="9433520"/>
            <a:ext cx="16585931" cy="615650"/>
            <a:chOff x="0" y="0"/>
            <a:chExt cx="22114574" cy="820867"/>
          </a:xfrm>
        </p:grpSpPr>
        <p:sp>
          <p:nvSpPr>
            <p:cNvPr id="13" name="Freeform 13"/>
            <p:cNvSpPr/>
            <p:nvPr/>
          </p:nvSpPr>
          <p:spPr>
            <a:xfrm>
              <a:off x="16681217" y="0"/>
              <a:ext cx="5433357" cy="820867"/>
            </a:xfrm>
            <a:custGeom>
              <a:avLst/>
              <a:gdLst/>
              <a:ahLst/>
              <a:cxnLst/>
              <a:rect l="l" t="t" r="r" b="b"/>
              <a:pathLst>
                <a:path w="5433357" h="820867">
                  <a:moveTo>
                    <a:pt x="0" y="0"/>
                  </a:moveTo>
                  <a:lnTo>
                    <a:pt x="5433357" y="0"/>
                  </a:lnTo>
                  <a:lnTo>
                    <a:pt x="5433357" y="820867"/>
                  </a:lnTo>
                  <a:lnTo>
                    <a:pt x="0" y="820867"/>
                  </a:lnTo>
                  <a:lnTo>
                    <a:pt x="0" y="0"/>
                  </a:lnTo>
                  <a:close/>
                </a:path>
              </a:pathLst>
            </a:custGeom>
            <a:blipFill>
              <a:blip r:embed="rId6"/>
              <a:stretch>
                <a:fillRect/>
              </a:stretch>
            </a:blipFill>
          </p:spPr>
        </p:sp>
        <p:sp>
          <p:nvSpPr>
            <p:cNvPr id="14" name="Freeform 14"/>
            <p:cNvSpPr/>
            <p:nvPr/>
          </p:nvSpPr>
          <p:spPr>
            <a:xfrm>
              <a:off x="0" y="88957"/>
              <a:ext cx="4628257" cy="731910"/>
            </a:xfrm>
            <a:custGeom>
              <a:avLst/>
              <a:gdLst/>
              <a:ahLst/>
              <a:cxnLst/>
              <a:rect l="l" t="t" r="r" b="b"/>
              <a:pathLst>
                <a:path w="4628257" h="731910">
                  <a:moveTo>
                    <a:pt x="0" y="0"/>
                  </a:moveTo>
                  <a:lnTo>
                    <a:pt x="4628257" y="0"/>
                  </a:lnTo>
                  <a:lnTo>
                    <a:pt x="4628257" y="731910"/>
                  </a:lnTo>
                  <a:lnTo>
                    <a:pt x="0" y="731910"/>
                  </a:lnTo>
                  <a:lnTo>
                    <a:pt x="0" y="0"/>
                  </a:lnTo>
                  <a:close/>
                </a:path>
              </a:pathLst>
            </a:custGeom>
            <a:blipFill>
              <a:blip r:embed="rId7"/>
              <a:stretch>
                <a:fillRect/>
              </a:stretch>
            </a:blipFill>
          </p:spPr>
        </p:sp>
      </p:gr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FDF2F2"/>
        </a:solidFill>
        <a:effectLst/>
      </p:bgPr>
    </p:bg>
    <p:spTree>
      <p:nvGrpSpPr>
        <p:cNvPr id="1" name=""/>
        <p:cNvGrpSpPr/>
        <p:nvPr/>
      </p:nvGrpSpPr>
      <p:grpSpPr>
        <a:xfrm>
          <a:off x="0" y="0"/>
          <a:ext cx="0" cy="0"/>
          <a:chOff x="0" y="0"/>
          <a:chExt cx="0" cy="0"/>
        </a:xfrm>
      </p:grpSpPr>
      <p:sp>
        <p:nvSpPr>
          <p:cNvPr id="2" name="TextBox 2"/>
          <p:cNvSpPr txBox="1"/>
          <p:nvPr/>
        </p:nvSpPr>
        <p:spPr>
          <a:xfrm>
            <a:off x="1028700" y="1571567"/>
            <a:ext cx="16230600" cy="1152525"/>
          </a:xfrm>
          <a:prstGeom prst="rect">
            <a:avLst/>
          </a:prstGeom>
        </p:spPr>
        <p:txBody>
          <a:bodyPr lIns="0" tIns="0" rIns="0" bIns="0" rtlCol="0" anchor="t">
            <a:spAutoFit/>
          </a:bodyPr>
          <a:lstStyle/>
          <a:p>
            <a:pPr algn="ctr">
              <a:lnSpc>
                <a:spcPts val="9000"/>
              </a:lnSpc>
            </a:pPr>
            <a:r>
              <a:rPr lang="en-US" sz="7500">
                <a:solidFill>
                  <a:srgbClr val="B244A2"/>
                </a:solidFill>
                <a:latin typeface="TT Drugs Bold"/>
              </a:rPr>
              <a:t>Data Visualization</a:t>
            </a:r>
          </a:p>
        </p:txBody>
      </p:sp>
      <p:sp>
        <p:nvSpPr>
          <p:cNvPr id="3" name="Freeform 3"/>
          <p:cNvSpPr/>
          <p:nvPr/>
        </p:nvSpPr>
        <p:spPr>
          <a:xfrm>
            <a:off x="14809128" y="5443537"/>
            <a:ext cx="8843695" cy="8843695"/>
          </a:xfrm>
          <a:custGeom>
            <a:avLst/>
            <a:gdLst/>
            <a:ahLst/>
            <a:cxnLst/>
            <a:rect l="l" t="t" r="r" b="b"/>
            <a:pathLst>
              <a:path w="8843695" h="8843695">
                <a:moveTo>
                  <a:pt x="0" y="0"/>
                </a:moveTo>
                <a:lnTo>
                  <a:pt x="8843694" y="0"/>
                </a:lnTo>
                <a:lnTo>
                  <a:pt x="8843694" y="8843695"/>
                </a:lnTo>
                <a:lnTo>
                  <a:pt x="0" y="8843695"/>
                </a:lnTo>
                <a:lnTo>
                  <a:pt x="0" y="0"/>
                </a:lnTo>
                <a:close/>
              </a:path>
            </a:pathLst>
          </a:custGeom>
          <a:blipFill>
            <a:blip r:embed="rId4">
              <a:alphaModFix amt="12000"/>
              <a:extLst>
                <a:ext uri="{96DAC541-7B7A-43D3-8B79-37D633B846F1}">
                  <asvg:svgBlip xmlns:asvg="http://schemas.microsoft.com/office/drawing/2016/SVG/main" r:embed="rId5"/>
                </a:ext>
              </a:extLst>
            </a:blip>
            <a:stretch>
              <a:fillRect/>
            </a:stretch>
          </a:blipFill>
        </p:spPr>
      </p:sp>
      <p:sp>
        <p:nvSpPr>
          <p:cNvPr id="4" name="Freeform 4"/>
          <p:cNvSpPr/>
          <p:nvPr/>
        </p:nvSpPr>
        <p:spPr>
          <a:xfrm>
            <a:off x="-3067178" y="-4188537"/>
            <a:ext cx="7836426" cy="7836426"/>
          </a:xfrm>
          <a:custGeom>
            <a:avLst/>
            <a:gdLst/>
            <a:ahLst/>
            <a:cxnLst/>
            <a:rect l="l" t="t" r="r" b="b"/>
            <a:pathLst>
              <a:path w="7836426" h="7836426">
                <a:moveTo>
                  <a:pt x="0" y="0"/>
                </a:moveTo>
                <a:lnTo>
                  <a:pt x="7836426" y="0"/>
                </a:lnTo>
                <a:lnTo>
                  <a:pt x="7836426" y="7836426"/>
                </a:lnTo>
                <a:lnTo>
                  <a:pt x="0" y="7836426"/>
                </a:lnTo>
                <a:lnTo>
                  <a:pt x="0" y="0"/>
                </a:lnTo>
                <a:close/>
              </a:path>
            </a:pathLst>
          </a:custGeom>
          <a:blipFill>
            <a:blip r:embed="rId4">
              <a:alphaModFix amt="12000"/>
              <a:extLst>
                <a:ext uri="{96DAC541-7B7A-43D3-8B79-37D633B846F1}">
                  <asvg:svgBlip xmlns:asvg="http://schemas.microsoft.com/office/drawing/2016/SVG/main" r:embed="rId5"/>
                </a:ext>
              </a:extLst>
            </a:blip>
            <a:stretch>
              <a:fillRect/>
            </a:stretch>
          </a:blipFill>
        </p:spPr>
      </p:sp>
      <p:grpSp>
        <p:nvGrpSpPr>
          <p:cNvPr id="5" name="Group 5"/>
          <p:cNvGrpSpPr/>
          <p:nvPr/>
        </p:nvGrpSpPr>
        <p:grpSpPr>
          <a:xfrm>
            <a:off x="851035" y="413050"/>
            <a:ext cx="16585931" cy="615650"/>
            <a:chOff x="0" y="0"/>
            <a:chExt cx="22114574" cy="820867"/>
          </a:xfrm>
        </p:grpSpPr>
        <p:sp>
          <p:nvSpPr>
            <p:cNvPr id="6" name="Freeform 6"/>
            <p:cNvSpPr/>
            <p:nvPr/>
          </p:nvSpPr>
          <p:spPr>
            <a:xfrm>
              <a:off x="16681217" y="0"/>
              <a:ext cx="5433357" cy="820867"/>
            </a:xfrm>
            <a:custGeom>
              <a:avLst/>
              <a:gdLst/>
              <a:ahLst/>
              <a:cxnLst/>
              <a:rect l="l" t="t" r="r" b="b"/>
              <a:pathLst>
                <a:path w="5433357" h="820867">
                  <a:moveTo>
                    <a:pt x="0" y="0"/>
                  </a:moveTo>
                  <a:lnTo>
                    <a:pt x="5433357" y="0"/>
                  </a:lnTo>
                  <a:lnTo>
                    <a:pt x="5433357" y="820867"/>
                  </a:lnTo>
                  <a:lnTo>
                    <a:pt x="0" y="820867"/>
                  </a:lnTo>
                  <a:lnTo>
                    <a:pt x="0" y="0"/>
                  </a:lnTo>
                  <a:close/>
                </a:path>
              </a:pathLst>
            </a:custGeom>
            <a:blipFill>
              <a:blip r:embed="rId6"/>
              <a:stretch>
                <a:fillRect/>
              </a:stretch>
            </a:blipFill>
          </p:spPr>
        </p:sp>
        <p:sp>
          <p:nvSpPr>
            <p:cNvPr id="7" name="Freeform 7"/>
            <p:cNvSpPr/>
            <p:nvPr/>
          </p:nvSpPr>
          <p:spPr>
            <a:xfrm>
              <a:off x="0" y="88957"/>
              <a:ext cx="4628257" cy="731910"/>
            </a:xfrm>
            <a:custGeom>
              <a:avLst/>
              <a:gdLst/>
              <a:ahLst/>
              <a:cxnLst/>
              <a:rect l="l" t="t" r="r" b="b"/>
              <a:pathLst>
                <a:path w="4628257" h="731910">
                  <a:moveTo>
                    <a:pt x="0" y="0"/>
                  </a:moveTo>
                  <a:lnTo>
                    <a:pt x="4628257" y="0"/>
                  </a:lnTo>
                  <a:lnTo>
                    <a:pt x="4628257" y="731910"/>
                  </a:lnTo>
                  <a:lnTo>
                    <a:pt x="0" y="731910"/>
                  </a:lnTo>
                  <a:lnTo>
                    <a:pt x="0" y="0"/>
                  </a:lnTo>
                  <a:close/>
                </a:path>
              </a:pathLst>
            </a:custGeom>
            <a:blipFill>
              <a:blip r:embed="rId7"/>
              <a:stretch>
                <a:fillRect/>
              </a:stretch>
            </a:blipFill>
          </p:spPr>
        </p:sp>
      </p:grpSp>
      <p:sp>
        <p:nvSpPr>
          <p:cNvPr id="8" name="TextBox 8"/>
          <p:cNvSpPr txBox="1"/>
          <p:nvPr/>
        </p:nvSpPr>
        <p:spPr>
          <a:xfrm>
            <a:off x="1038937" y="2962449"/>
            <a:ext cx="16220363" cy="1667331"/>
          </a:xfrm>
          <a:prstGeom prst="rect">
            <a:avLst/>
          </a:prstGeom>
        </p:spPr>
        <p:txBody>
          <a:bodyPr lIns="0" tIns="0" rIns="0" bIns="0" rtlCol="0" anchor="t">
            <a:spAutoFit/>
          </a:bodyPr>
          <a:lstStyle/>
          <a:p>
            <a:pPr algn="ctr">
              <a:lnSpc>
                <a:spcPts val="4482"/>
              </a:lnSpc>
            </a:pPr>
            <a:r>
              <a:rPr lang="en-US" sz="2988">
                <a:solidFill>
                  <a:srgbClr val="B244A2"/>
                </a:solidFill>
                <a:latin typeface="TT Drugs"/>
              </a:rPr>
              <a:t>we created a Synapse workspace and included our storage account containing the ML result file and the data we ingested to do data visualization and to gain some insights</a:t>
            </a:r>
          </a:p>
          <a:p>
            <a:pPr algn="ctr">
              <a:lnSpc>
                <a:spcPts val="4482"/>
              </a:lnSpc>
            </a:pPr>
            <a:endParaRPr lang="en-US" sz="2988">
              <a:solidFill>
                <a:srgbClr val="B244A2"/>
              </a:solidFill>
              <a:latin typeface="TT Drugs"/>
            </a:endParaRPr>
          </a:p>
        </p:txBody>
      </p:sp>
      <p:grpSp>
        <p:nvGrpSpPr>
          <p:cNvPr id="9" name="Group 9"/>
          <p:cNvGrpSpPr/>
          <p:nvPr/>
        </p:nvGrpSpPr>
        <p:grpSpPr>
          <a:xfrm>
            <a:off x="1437893" y="4200339"/>
            <a:ext cx="15412214" cy="5057961"/>
            <a:chOff x="0" y="0"/>
            <a:chExt cx="16677139" cy="5473083"/>
          </a:xfrm>
        </p:grpSpPr>
        <p:sp>
          <p:nvSpPr>
            <p:cNvPr id="10" name="Freeform 10"/>
            <p:cNvSpPr/>
            <p:nvPr/>
          </p:nvSpPr>
          <p:spPr>
            <a:xfrm>
              <a:off x="0" y="0"/>
              <a:ext cx="16677139" cy="5473083"/>
            </a:xfrm>
            <a:custGeom>
              <a:avLst/>
              <a:gdLst/>
              <a:ahLst/>
              <a:cxnLst/>
              <a:rect l="l" t="t" r="r" b="b"/>
              <a:pathLst>
                <a:path w="16677139" h="5473083">
                  <a:moveTo>
                    <a:pt x="16552680" y="5473083"/>
                  </a:moveTo>
                  <a:lnTo>
                    <a:pt x="124460" y="5473083"/>
                  </a:lnTo>
                  <a:cubicBezTo>
                    <a:pt x="55880" y="5473083"/>
                    <a:pt x="0" y="5417203"/>
                    <a:pt x="0" y="5348622"/>
                  </a:cubicBezTo>
                  <a:lnTo>
                    <a:pt x="0" y="124460"/>
                  </a:lnTo>
                  <a:cubicBezTo>
                    <a:pt x="0" y="55880"/>
                    <a:pt x="55880" y="0"/>
                    <a:pt x="124460" y="0"/>
                  </a:cubicBezTo>
                  <a:lnTo>
                    <a:pt x="16552680" y="0"/>
                  </a:lnTo>
                  <a:cubicBezTo>
                    <a:pt x="16621258" y="0"/>
                    <a:pt x="16677139" y="55880"/>
                    <a:pt x="16677139" y="124460"/>
                  </a:cubicBezTo>
                  <a:lnTo>
                    <a:pt x="16677139" y="5348623"/>
                  </a:lnTo>
                  <a:cubicBezTo>
                    <a:pt x="16677139" y="5417203"/>
                    <a:pt x="16621258" y="5473083"/>
                    <a:pt x="16552680" y="5473083"/>
                  </a:cubicBezTo>
                  <a:close/>
                </a:path>
              </a:pathLst>
            </a:custGeom>
            <a:solidFill>
              <a:srgbClr val="FFFFFF">
                <a:alpha val="67843"/>
              </a:srgbClr>
            </a:solidFill>
          </p:spPr>
        </p:sp>
      </p:grpSp>
      <p:pic>
        <p:nvPicPr>
          <p:cNvPr id="11" name="Picture 11">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8">
            <a:alphaModFix amt="80000"/>
          </a:blip>
          <a:srcRect/>
          <a:stretch>
            <a:fillRect/>
          </a:stretch>
        </p:blipFill>
        <p:spPr>
          <a:xfrm>
            <a:off x="1920176" y="5359128"/>
            <a:ext cx="7228943" cy="2740384"/>
          </a:xfrm>
          <a:prstGeom prst="rect">
            <a:avLst/>
          </a:prstGeom>
        </p:spPr>
      </p:pic>
      <p:sp>
        <p:nvSpPr>
          <p:cNvPr id="12" name="TextBox 12"/>
          <p:cNvSpPr txBox="1"/>
          <p:nvPr/>
        </p:nvSpPr>
        <p:spPr>
          <a:xfrm>
            <a:off x="9515579" y="4443091"/>
            <a:ext cx="6843527" cy="4477206"/>
          </a:xfrm>
          <a:prstGeom prst="rect">
            <a:avLst/>
          </a:prstGeom>
        </p:spPr>
        <p:txBody>
          <a:bodyPr lIns="0" tIns="0" rIns="0" bIns="0" rtlCol="0" anchor="t">
            <a:spAutoFit/>
          </a:bodyPr>
          <a:lstStyle/>
          <a:p>
            <a:pPr algn="l">
              <a:lnSpc>
                <a:spcPts val="4482"/>
              </a:lnSpc>
            </a:pPr>
            <a:r>
              <a:rPr lang="en-US" sz="2988">
                <a:solidFill>
                  <a:srgbClr val="B244A2"/>
                </a:solidFill>
                <a:latin typeface="TT Drugs"/>
              </a:rPr>
              <a:t>We've fulfilled the business requirement by creating a column chart that showcases the top 5 topics in Stack Overflow posts, arranged in descending order. This chart effectively visualizes the most prominent topics within the Stack Overflow community.</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5702" fill="hold"/>
                                        <p:tgtEl>
                                          <p:spTgt spid="11"/>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100000">
                <p:cTn id="7" repeatCount="indefinite" fill="hold" display="0">
                  <p:stCondLst>
                    <p:cond delay="indefinite"/>
                  </p:stCondLst>
                </p:cTn>
                <p:tgtEl>
                  <p:spTgt spid="11"/>
                </p:tgtEl>
              </p:cMediaNode>
            </p:video>
            <p:seq concurrent="1" nextAc="seek">
              <p:cTn id="8" restart="whenNotActive" fill="hold" evtFilter="cancelBubble" nodeType="interactiveSeq">
                <p:stCondLst>
                  <p:cond evt="onClick" delay="0">
                    <p:tgtEl>
                      <p:spTgt spid="11"/>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11"/>
                                        </p:tgtEl>
                                      </p:cBhvr>
                                    </p:cmd>
                                  </p:childTnLst>
                                </p:cTn>
                              </p:par>
                            </p:childTnLst>
                          </p:cTn>
                        </p:par>
                      </p:childTnLst>
                    </p:cTn>
                  </p:par>
                </p:childTnLst>
              </p:cTn>
              <p:nextCondLst>
                <p:cond evt="onClick" delay="0">
                  <p:tgtEl>
                    <p:spTgt spid="11"/>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bg>
      <p:bgPr>
        <a:solidFill>
          <a:srgbClr val="FDF2F2"/>
        </a:solidFill>
        <a:effectLst/>
      </p:bgPr>
    </p:bg>
    <p:spTree>
      <p:nvGrpSpPr>
        <p:cNvPr id="1" name=""/>
        <p:cNvGrpSpPr/>
        <p:nvPr/>
      </p:nvGrpSpPr>
      <p:grpSpPr>
        <a:xfrm>
          <a:off x="0" y="0"/>
          <a:ext cx="0" cy="0"/>
          <a:chOff x="0" y="0"/>
          <a:chExt cx="0" cy="0"/>
        </a:xfrm>
      </p:grpSpPr>
      <p:sp>
        <p:nvSpPr>
          <p:cNvPr id="2" name="TextBox 2"/>
          <p:cNvSpPr txBox="1"/>
          <p:nvPr/>
        </p:nvSpPr>
        <p:spPr>
          <a:xfrm>
            <a:off x="1028700" y="1571567"/>
            <a:ext cx="16230600" cy="1152525"/>
          </a:xfrm>
          <a:prstGeom prst="rect">
            <a:avLst/>
          </a:prstGeom>
        </p:spPr>
        <p:txBody>
          <a:bodyPr lIns="0" tIns="0" rIns="0" bIns="0" rtlCol="0" anchor="t">
            <a:spAutoFit/>
          </a:bodyPr>
          <a:lstStyle/>
          <a:p>
            <a:pPr algn="ctr">
              <a:lnSpc>
                <a:spcPts val="9000"/>
              </a:lnSpc>
            </a:pPr>
            <a:r>
              <a:rPr lang="en-US" sz="7500">
                <a:solidFill>
                  <a:srgbClr val="B244A2"/>
                </a:solidFill>
                <a:latin typeface="TT Drugs Bold"/>
              </a:rPr>
              <a:t>Data Visualization</a:t>
            </a:r>
          </a:p>
        </p:txBody>
      </p:sp>
      <p:sp>
        <p:nvSpPr>
          <p:cNvPr id="3" name="Freeform 3"/>
          <p:cNvSpPr/>
          <p:nvPr/>
        </p:nvSpPr>
        <p:spPr>
          <a:xfrm>
            <a:off x="12060428" y="2996525"/>
            <a:ext cx="8843695" cy="8843695"/>
          </a:xfrm>
          <a:custGeom>
            <a:avLst/>
            <a:gdLst/>
            <a:ahLst/>
            <a:cxnLst/>
            <a:rect l="l" t="t" r="r" b="b"/>
            <a:pathLst>
              <a:path w="8843695" h="8843695">
                <a:moveTo>
                  <a:pt x="0" y="0"/>
                </a:moveTo>
                <a:lnTo>
                  <a:pt x="8843695" y="0"/>
                </a:lnTo>
                <a:lnTo>
                  <a:pt x="8843695" y="8843694"/>
                </a:lnTo>
                <a:lnTo>
                  <a:pt x="0" y="8843694"/>
                </a:lnTo>
                <a:lnTo>
                  <a:pt x="0" y="0"/>
                </a:lnTo>
                <a:close/>
              </a:path>
            </a:pathLst>
          </a:custGeom>
          <a:blipFill>
            <a:blip r:embed="rId4">
              <a:alphaModFix amt="12000"/>
              <a:extLst>
                <a:ext uri="{96DAC541-7B7A-43D3-8B79-37D633B846F1}">
                  <asvg:svgBlip xmlns:asvg="http://schemas.microsoft.com/office/drawing/2016/SVG/main" r:embed="rId5"/>
                </a:ext>
              </a:extLst>
            </a:blip>
            <a:stretch>
              <a:fillRect/>
            </a:stretch>
          </a:blipFill>
        </p:spPr>
      </p:sp>
      <p:sp>
        <p:nvSpPr>
          <p:cNvPr id="4" name="Freeform 4"/>
          <p:cNvSpPr/>
          <p:nvPr/>
        </p:nvSpPr>
        <p:spPr>
          <a:xfrm>
            <a:off x="-1422441" y="-2000267"/>
            <a:ext cx="7836426" cy="7836426"/>
          </a:xfrm>
          <a:custGeom>
            <a:avLst/>
            <a:gdLst/>
            <a:ahLst/>
            <a:cxnLst/>
            <a:rect l="l" t="t" r="r" b="b"/>
            <a:pathLst>
              <a:path w="7836426" h="7836426">
                <a:moveTo>
                  <a:pt x="0" y="0"/>
                </a:moveTo>
                <a:lnTo>
                  <a:pt x="7836426" y="0"/>
                </a:lnTo>
                <a:lnTo>
                  <a:pt x="7836426" y="7836427"/>
                </a:lnTo>
                <a:lnTo>
                  <a:pt x="0" y="7836427"/>
                </a:lnTo>
                <a:lnTo>
                  <a:pt x="0" y="0"/>
                </a:lnTo>
                <a:close/>
              </a:path>
            </a:pathLst>
          </a:custGeom>
          <a:blipFill>
            <a:blip r:embed="rId4">
              <a:alphaModFix amt="12000"/>
              <a:extLst>
                <a:ext uri="{96DAC541-7B7A-43D3-8B79-37D633B846F1}">
                  <asvg:svgBlip xmlns:asvg="http://schemas.microsoft.com/office/drawing/2016/SVG/main" r:embed="rId5"/>
                </a:ext>
              </a:extLst>
            </a:blip>
            <a:stretch>
              <a:fillRect/>
            </a:stretch>
          </a:blipFill>
        </p:spPr>
      </p:sp>
      <p:grpSp>
        <p:nvGrpSpPr>
          <p:cNvPr id="5" name="Group 5"/>
          <p:cNvGrpSpPr/>
          <p:nvPr/>
        </p:nvGrpSpPr>
        <p:grpSpPr>
          <a:xfrm>
            <a:off x="1437893" y="2996525"/>
            <a:ext cx="15412214" cy="6261775"/>
            <a:chOff x="0" y="0"/>
            <a:chExt cx="16677139" cy="6775697"/>
          </a:xfrm>
        </p:grpSpPr>
        <p:sp>
          <p:nvSpPr>
            <p:cNvPr id="6" name="Freeform 6"/>
            <p:cNvSpPr/>
            <p:nvPr/>
          </p:nvSpPr>
          <p:spPr>
            <a:xfrm>
              <a:off x="0" y="0"/>
              <a:ext cx="16677139" cy="6775697"/>
            </a:xfrm>
            <a:custGeom>
              <a:avLst/>
              <a:gdLst/>
              <a:ahLst/>
              <a:cxnLst/>
              <a:rect l="l" t="t" r="r" b="b"/>
              <a:pathLst>
                <a:path w="16677139" h="6775697">
                  <a:moveTo>
                    <a:pt x="16552680" y="6775697"/>
                  </a:moveTo>
                  <a:lnTo>
                    <a:pt x="124460" y="6775697"/>
                  </a:lnTo>
                  <a:cubicBezTo>
                    <a:pt x="55880" y="6775697"/>
                    <a:pt x="0" y="6719818"/>
                    <a:pt x="0" y="6651237"/>
                  </a:cubicBezTo>
                  <a:lnTo>
                    <a:pt x="0" y="124460"/>
                  </a:lnTo>
                  <a:cubicBezTo>
                    <a:pt x="0" y="55880"/>
                    <a:pt x="55880" y="0"/>
                    <a:pt x="124460" y="0"/>
                  </a:cubicBezTo>
                  <a:lnTo>
                    <a:pt x="16552680" y="0"/>
                  </a:lnTo>
                  <a:cubicBezTo>
                    <a:pt x="16621258" y="0"/>
                    <a:pt x="16677139" y="55880"/>
                    <a:pt x="16677139" y="124460"/>
                  </a:cubicBezTo>
                  <a:lnTo>
                    <a:pt x="16677139" y="6651237"/>
                  </a:lnTo>
                  <a:cubicBezTo>
                    <a:pt x="16677139" y="6719818"/>
                    <a:pt x="16621258" y="6775697"/>
                    <a:pt x="16552680" y="6775697"/>
                  </a:cubicBezTo>
                  <a:close/>
                </a:path>
              </a:pathLst>
            </a:custGeom>
            <a:solidFill>
              <a:srgbClr val="FFFFFF">
                <a:alpha val="67843"/>
              </a:srgbClr>
            </a:solidFill>
          </p:spPr>
        </p:sp>
      </p:grpSp>
      <p:grpSp>
        <p:nvGrpSpPr>
          <p:cNvPr id="7" name="Group 7"/>
          <p:cNvGrpSpPr/>
          <p:nvPr/>
        </p:nvGrpSpPr>
        <p:grpSpPr>
          <a:xfrm>
            <a:off x="851035" y="413050"/>
            <a:ext cx="16585931" cy="615650"/>
            <a:chOff x="0" y="0"/>
            <a:chExt cx="22114574" cy="820867"/>
          </a:xfrm>
        </p:grpSpPr>
        <p:sp>
          <p:nvSpPr>
            <p:cNvPr id="8" name="Freeform 8"/>
            <p:cNvSpPr/>
            <p:nvPr/>
          </p:nvSpPr>
          <p:spPr>
            <a:xfrm>
              <a:off x="16681217" y="0"/>
              <a:ext cx="5433357" cy="820867"/>
            </a:xfrm>
            <a:custGeom>
              <a:avLst/>
              <a:gdLst/>
              <a:ahLst/>
              <a:cxnLst/>
              <a:rect l="l" t="t" r="r" b="b"/>
              <a:pathLst>
                <a:path w="5433357" h="820867">
                  <a:moveTo>
                    <a:pt x="0" y="0"/>
                  </a:moveTo>
                  <a:lnTo>
                    <a:pt x="5433357" y="0"/>
                  </a:lnTo>
                  <a:lnTo>
                    <a:pt x="5433357" y="820867"/>
                  </a:lnTo>
                  <a:lnTo>
                    <a:pt x="0" y="820867"/>
                  </a:lnTo>
                  <a:lnTo>
                    <a:pt x="0" y="0"/>
                  </a:lnTo>
                  <a:close/>
                </a:path>
              </a:pathLst>
            </a:custGeom>
            <a:blipFill>
              <a:blip r:embed="rId6"/>
              <a:stretch>
                <a:fillRect/>
              </a:stretch>
            </a:blipFill>
          </p:spPr>
        </p:sp>
        <p:sp>
          <p:nvSpPr>
            <p:cNvPr id="9" name="Freeform 9"/>
            <p:cNvSpPr/>
            <p:nvPr/>
          </p:nvSpPr>
          <p:spPr>
            <a:xfrm>
              <a:off x="0" y="88957"/>
              <a:ext cx="4628257" cy="731910"/>
            </a:xfrm>
            <a:custGeom>
              <a:avLst/>
              <a:gdLst/>
              <a:ahLst/>
              <a:cxnLst/>
              <a:rect l="l" t="t" r="r" b="b"/>
              <a:pathLst>
                <a:path w="4628257" h="731910">
                  <a:moveTo>
                    <a:pt x="0" y="0"/>
                  </a:moveTo>
                  <a:lnTo>
                    <a:pt x="4628257" y="0"/>
                  </a:lnTo>
                  <a:lnTo>
                    <a:pt x="4628257" y="731910"/>
                  </a:lnTo>
                  <a:lnTo>
                    <a:pt x="0" y="731910"/>
                  </a:lnTo>
                  <a:lnTo>
                    <a:pt x="0" y="0"/>
                  </a:lnTo>
                  <a:close/>
                </a:path>
              </a:pathLst>
            </a:custGeom>
            <a:blipFill>
              <a:blip r:embed="rId7"/>
              <a:stretch>
                <a:fillRect/>
              </a:stretch>
            </a:blipFill>
          </p:spPr>
        </p:sp>
      </p:grpSp>
      <p:pic>
        <p:nvPicPr>
          <p:cNvPr id="10" name="Picture 10">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8">
            <a:alphaModFix amt="83000"/>
          </a:blip>
          <a:srcRect/>
          <a:stretch>
            <a:fillRect/>
          </a:stretch>
        </p:blipFill>
        <p:spPr>
          <a:xfrm>
            <a:off x="5250649" y="5836160"/>
            <a:ext cx="7786702" cy="3275903"/>
          </a:xfrm>
          <a:prstGeom prst="rect">
            <a:avLst/>
          </a:prstGeom>
        </p:spPr>
      </p:pic>
      <p:sp>
        <p:nvSpPr>
          <p:cNvPr id="11" name="TextBox 11"/>
          <p:cNvSpPr txBox="1"/>
          <p:nvPr/>
        </p:nvSpPr>
        <p:spPr>
          <a:xfrm>
            <a:off x="2022377" y="3606854"/>
            <a:ext cx="14243246" cy="2229306"/>
          </a:xfrm>
          <a:prstGeom prst="rect">
            <a:avLst/>
          </a:prstGeom>
        </p:spPr>
        <p:txBody>
          <a:bodyPr lIns="0" tIns="0" rIns="0" bIns="0" rtlCol="0" anchor="t">
            <a:spAutoFit/>
          </a:bodyPr>
          <a:lstStyle/>
          <a:p>
            <a:pPr algn="ctr">
              <a:lnSpc>
                <a:spcPts val="4482"/>
              </a:lnSpc>
            </a:pPr>
            <a:r>
              <a:rPr lang="en-US" sz="2988" dirty="0">
                <a:solidFill>
                  <a:srgbClr val="B244A2"/>
                </a:solidFill>
                <a:latin typeface="TT Drugs"/>
              </a:rPr>
              <a:t>In addition to meeting the business requirement, we've conducted a statistical analysis to illustrate the percentage of questions with accepted answers compared to those without. This analysis provides valuable insights into the engagement and resolution rates within the Stack Overflow platform.</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30123" fill="hold"/>
                                        <p:tgtEl>
                                          <p:spTgt spid="10"/>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100000">
                <p:cTn id="7" repeatCount="indefinite" fill="hold" display="0">
                  <p:stCondLst>
                    <p:cond delay="indefinite"/>
                  </p:stCondLst>
                </p:cTn>
                <p:tgtEl>
                  <p:spTgt spid="10"/>
                </p:tgtEl>
              </p:cMediaNode>
            </p:video>
            <p:seq concurrent="1" nextAc="seek">
              <p:cTn id="8" restart="whenNotActive" fill="hold" evtFilter="cancelBubble" nodeType="interactiveSeq">
                <p:stCondLst>
                  <p:cond evt="onClick" delay="0">
                    <p:tgtEl>
                      <p:spTgt spid="10"/>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10"/>
                                        </p:tgtEl>
                                      </p:cBhvr>
                                    </p:cmd>
                                  </p:childTnLst>
                                </p:cTn>
                              </p:par>
                            </p:childTnLst>
                          </p:cTn>
                        </p:par>
                      </p:childTnLst>
                    </p:cTn>
                  </p:par>
                </p:childTnLst>
              </p:cTn>
              <p:nextCondLst>
                <p:cond evt="onClick" delay="0">
                  <p:tgtEl>
                    <p:spTgt spid="10"/>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bg>
      <p:bgPr>
        <a:solidFill>
          <a:srgbClr val="B244A2"/>
        </a:solidFill>
        <a:effectLst/>
      </p:bgPr>
    </p:bg>
    <p:spTree>
      <p:nvGrpSpPr>
        <p:cNvPr id="1" name=""/>
        <p:cNvGrpSpPr/>
        <p:nvPr/>
      </p:nvGrpSpPr>
      <p:grpSpPr>
        <a:xfrm>
          <a:off x="0" y="0"/>
          <a:ext cx="0" cy="0"/>
          <a:chOff x="0" y="0"/>
          <a:chExt cx="0" cy="0"/>
        </a:xfrm>
      </p:grpSpPr>
      <p:sp>
        <p:nvSpPr>
          <p:cNvPr id="2" name="Freeform 2"/>
          <p:cNvSpPr/>
          <p:nvPr/>
        </p:nvSpPr>
        <p:spPr>
          <a:xfrm>
            <a:off x="-7992042" y="-9094930"/>
            <a:ext cx="17562161" cy="16493796"/>
          </a:xfrm>
          <a:custGeom>
            <a:avLst/>
            <a:gdLst/>
            <a:ahLst/>
            <a:cxnLst/>
            <a:rect l="l" t="t" r="r" b="b"/>
            <a:pathLst>
              <a:path w="17562161" h="16493796">
                <a:moveTo>
                  <a:pt x="0" y="0"/>
                </a:moveTo>
                <a:lnTo>
                  <a:pt x="17562161" y="0"/>
                </a:lnTo>
                <a:lnTo>
                  <a:pt x="17562161" y="16493796"/>
                </a:lnTo>
                <a:lnTo>
                  <a:pt x="0" y="16493796"/>
                </a:lnTo>
                <a:lnTo>
                  <a:pt x="0" y="0"/>
                </a:lnTo>
                <a:close/>
              </a:path>
            </a:pathLst>
          </a:custGeom>
          <a:blipFill>
            <a:blip r:embed="rId2"/>
            <a:stretch>
              <a:fillRect/>
            </a:stretch>
          </a:blipFill>
        </p:spPr>
      </p:sp>
      <p:sp>
        <p:nvSpPr>
          <p:cNvPr id="3" name="Freeform 3"/>
          <p:cNvSpPr/>
          <p:nvPr/>
        </p:nvSpPr>
        <p:spPr>
          <a:xfrm>
            <a:off x="11282516" y="404260"/>
            <a:ext cx="17562161" cy="16493796"/>
          </a:xfrm>
          <a:custGeom>
            <a:avLst/>
            <a:gdLst/>
            <a:ahLst/>
            <a:cxnLst/>
            <a:rect l="l" t="t" r="r" b="b"/>
            <a:pathLst>
              <a:path w="17562161" h="16493796">
                <a:moveTo>
                  <a:pt x="0" y="0"/>
                </a:moveTo>
                <a:lnTo>
                  <a:pt x="17562161" y="0"/>
                </a:lnTo>
                <a:lnTo>
                  <a:pt x="17562161" y="16493796"/>
                </a:lnTo>
                <a:lnTo>
                  <a:pt x="0" y="16493796"/>
                </a:lnTo>
                <a:lnTo>
                  <a:pt x="0" y="0"/>
                </a:lnTo>
                <a:close/>
              </a:path>
            </a:pathLst>
          </a:custGeom>
          <a:blipFill>
            <a:blip r:embed="rId2"/>
            <a:stretch>
              <a:fillRect/>
            </a:stretch>
          </a:blipFill>
        </p:spPr>
      </p:sp>
      <p:sp>
        <p:nvSpPr>
          <p:cNvPr id="4" name="TextBox 4"/>
          <p:cNvSpPr txBox="1"/>
          <p:nvPr/>
        </p:nvSpPr>
        <p:spPr>
          <a:xfrm>
            <a:off x="4858551" y="4562475"/>
            <a:ext cx="8570898" cy="1152525"/>
          </a:xfrm>
          <a:prstGeom prst="rect">
            <a:avLst/>
          </a:prstGeom>
        </p:spPr>
        <p:txBody>
          <a:bodyPr lIns="0" tIns="0" rIns="0" bIns="0" rtlCol="0" anchor="t">
            <a:spAutoFit/>
          </a:bodyPr>
          <a:lstStyle/>
          <a:p>
            <a:pPr algn="ctr">
              <a:lnSpc>
                <a:spcPts val="9000"/>
              </a:lnSpc>
            </a:pPr>
            <a:r>
              <a:rPr lang="en-US" sz="7500" dirty="0">
                <a:solidFill>
                  <a:srgbClr val="FDF2F2"/>
                </a:solidFill>
                <a:latin typeface="TT Drugs Bold"/>
              </a:rPr>
              <a:t>System Overview</a:t>
            </a:r>
          </a:p>
        </p:txBody>
      </p:sp>
      <p:grpSp>
        <p:nvGrpSpPr>
          <p:cNvPr id="5" name="Group 5"/>
          <p:cNvGrpSpPr/>
          <p:nvPr/>
        </p:nvGrpSpPr>
        <p:grpSpPr>
          <a:xfrm>
            <a:off x="851035" y="413050"/>
            <a:ext cx="16585931" cy="615650"/>
            <a:chOff x="0" y="0"/>
            <a:chExt cx="22114574" cy="820867"/>
          </a:xfrm>
        </p:grpSpPr>
        <p:sp>
          <p:nvSpPr>
            <p:cNvPr id="6" name="Freeform 6"/>
            <p:cNvSpPr/>
            <p:nvPr/>
          </p:nvSpPr>
          <p:spPr>
            <a:xfrm>
              <a:off x="16681217" y="0"/>
              <a:ext cx="5433357" cy="820867"/>
            </a:xfrm>
            <a:custGeom>
              <a:avLst/>
              <a:gdLst/>
              <a:ahLst/>
              <a:cxnLst/>
              <a:rect l="l" t="t" r="r" b="b"/>
              <a:pathLst>
                <a:path w="5433357" h="820867">
                  <a:moveTo>
                    <a:pt x="0" y="0"/>
                  </a:moveTo>
                  <a:lnTo>
                    <a:pt x="5433357" y="0"/>
                  </a:lnTo>
                  <a:lnTo>
                    <a:pt x="5433357" y="820867"/>
                  </a:lnTo>
                  <a:lnTo>
                    <a:pt x="0" y="820867"/>
                  </a:lnTo>
                  <a:lnTo>
                    <a:pt x="0" y="0"/>
                  </a:lnTo>
                  <a:close/>
                </a:path>
              </a:pathLst>
            </a:custGeom>
            <a:blipFill>
              <a:blip r:embed="rId3"/>
              <a:stretch>
                <a:fillRect/>
              </a:stretch>
            </a:blipFill>
          </p:spPr>
        </p:sp>
        <p:sp>
          <p:nvSpPr>
            <p:cNvPr id="7" name="Freeform 7"/>
            <p:cNvSpPr/>
            <p:nvPr/>
          </p:nvSpPr>
          <p:spPr>
            <a:xfrm>
              <a:off x="0" y="88957"/>
              <a:ext cx="4628257" cy="731910"/>
            </a:xfrm>
            <a:custGeom>
              <a:avLst/>
              <a:gdLst/>
              <a:ahLst/>
              <a:cxnLst/>
              <a:rect l="l" t="t" r="r" b="b"/>
              <a:pathLst>
                <a:path w="4628257" h="731910">
                  <a:moveTo>
                    <a:pt x="0" y="0"/>
                  </a:moveTo>
                  <a:lnTo>
                    <a:pt x="4628257" y="0"/>
                  </a:lnTo>
                  <a:lnTo>
                    <a:pt x="4628257" y="731910"/>
                  </a:lnTo>
                  <a:lnTo>
                    <a:pt x="0" y="731910"/>
                  </a:lnTo>
                  <a:lnTo>
                    <a:pt x="0" y="0"/>
                  </a:lnTo>
                  <a:close/>
                </a:path>
              </a:pathLst>
            </a:custGeom>
            <a:blipFill>
              <a:blip r:embed="rId4"/>
              <a:stretch>
                <a:fillRect/>
              </a:stretch>
            </a:blipFill>
          </p:spPr>
        </p:sp>
      </p:gr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rgbClr val="FDF2F2"/>
        </a:solidFill>
        <a:effectLst/>
      </p:bgPr>
    </p:bg>
    <p:spTree>
      <p:nvGrpSpPr>
        <p:cNvPr id="1" name=""/>
        <p:cNvGrpSpPr/>
        <p:nvPr/>
      </p:nvGrpSpPr>
      <p:grpSpPr>
        <a:xfrm>
          <a:off x="0" y="0"/>
          <a:ext cx="0" cy="0"/>
          <a:chOff x="0" y="0"/>
          <a:chExt cx="0" cy="0"/>
        </a:xfrm>
      </p:grpSpPr>
      <p:sp>
        <p:nvSpPr>
          <p:cNvPr id="2" name="Freeform 2"/>
          <p:cNvSpPr/>
          <p:nvPr/>
        </p:nvSpPr>
        <p:spPr>
          <a:xfrm>
            <a:off x="6053826" y="-11298991"/>
            <a:ext cx="17562161" cy="16493796"/>
          </a:xfrm>
          <a:custGeom>
            <a:avLst/>
            <a:gdLst/>
            <a:ahLst/>
            <a:cxnLst/>
            <a:rect l="l" t="t" r="r" b="b"/>
            <a:pathLst>
              <a:path w="17562161" h="16493796">
                <a:moveTo>
                  <a:pt x="0" y="0"/>
                </a:moveTo>
                <a:lnTo>
                  <a:pt x="17562161" y="0"/>
                </a:lnTo>
                <a:lnTo>
                  <a:pt x="17562161" y="16493796"/>
                </a:lnTo>
                <a:lnTo>
                  <a:pt x="0" y="16493796"/>
                </a:lnTo>
                <a:lnTo>
                  <a:pt x="0" y="0"/>
                </a:lnTo>
                <a:close/>
              </a:path>
            </a:pathLst>
          </a:custGeom>
          <a:blipFill>
            <a:blip r:embed="rId2"/>
            <a:stretch>
              <a:fillRect/>
            </a:stretch>
          </a:blipFill>
        </p:spPr>
      </p:sp>
      <p:sp>
        <p:nvSpPr>
          <p:cNvPr id="3" name="Freeform 3"/>
          <p:cNvSpPr/>
          <p:nvPr/>
        </p:nvSpPr>
        <p:spPr>
          <a:xfrm>
            <a:off x="-6957300" y="-7711925"/>
            <a:ext cx="14418844" cy="14418844"/>
          </a:xfrm>
          <a:custGeom>
            <a:avLst/>
            <a:gdLst/>
            <a:ahLst/>
            <a:cxnLst/>
            <a:rect l="l" t="t" r="r" b="b"/>
            <a:pathLst>
              <a:path w="14418844" h="14418844">
                <a:moveTo>
                  <a:pt x="0" y="0"/>
                </a:moveTo>
                <a:lnTo>
                  <a:pt x="14418843" y="0"/>
                </a:lnTo>
                <a:lnTo>
                  <a:pt x="14418843" y="14418843"/>
                </a:lnTo>
                <a:lnTo>
                  <a:pt x="0" y="14418843"/>
                </a:lnTo>
                <a:lnTo>
                  <a:pt x="0" y="0"/>
                </a:lnTo>
                <a:close/>
              </a:path>
            </a:pathLst>
          </a:custGeom>
          <a:blipFill>
            <a:blip r:embed="rId3"/>
            <a:stretch>
              <a:fillRect/>
            </a:stretch>
          </a:blipFill>
        </p:spPr>
      </p:sp>
      <p:sp>
        <p:nvSpPr>
          <p:cNvPr id="4" name="TextBox 4"/>
          <p:cNvSpPr txBox="1"/>
          <p:nvPr/>
        </p:nvSpPr>
        <p:spPr>
          <a:xfrm>
            <a:off x="1028694" y="1519186"/>
            <a:ext cx="11994215" cy="1152525"/>
          </a:xfrm>
          <a:prstGeom prst="rect">
            <a:avLst/>
          </a:prstGeom>
        </p:spPr>
        <p:txBody>
          <a:bodyPr lIns="0" tIns="0" rIns="0" bIns="0" rtlCol="0" anchor="t">
            <a:spAutoFit/>
          </a:bodyPr>
          <a:lstStyle/>
          <a:p>
            <a:pPr>
              <a:lnSpc>
                <a:spcPts val="9000"/>
              </a:lnSpc>
            </a:pPr>
            <a:r>
              <a:rPr lang="en-US" sz="7500" dirty="0">
                <a:solidFill>
                  <a:srgbClr val="B244A2"/>
                </a:solidFill>
                <a:latin typeface="TT Drugs Bold"/>
              </a:rPr>
              <a:t>Future Plan</a:t>
            </a:r>
          </a:p>
        </p:txBody>
      </p:sp>
      <p:sp>
        <p:nvSpPr>
          <p:cNvPr id="5" name="Freeform 5"/>
          <p:cNvSpPr/>
          <p:nvPr/>
        </p:nvSpPr>
        <p:spPr>
          <a:xfrm>
            <a:off x="13022909" y="-7711925"/>
            <a:ext cx="14418844" cy="14418844"/>
          </a:xfrm>
          <a:custGeom>
            <a:avLst/>
            <a:gdLst/>
            <a:ahLst/>
            <a:cxnLst/>
            <a:rect l="l" t="t" r="r" b="b"/>
            <a:pathLst>
              <a:path w="14418844" h="14418844">
                <a:moveTo>
                  <a:pt x="0" y="0"/>
                </a:moveTo>
                <a:lnTo>
                  <a:pt x="14418844" y="0"/>
                </a:lnTo>
                <a:lnTo>
                  <a:pt x="14418844" y="14418843"/>
                </a:lnTo>
                <a:lnTo>
                  <a:pt x="0" y="14418843"/>
                </a:lnTo>
                <a:lnTo>
                  <a:pt x="0" y="0"/>
                </a:lnTo>
                <a:close/>
              </a:path>
            </a:pathLst>
          </a:custGeom>
          <a:blipFill>
            <a:blip r:embed="rId3"/>
            <a:stretch>
              <a:fillRect/>
            </a:stretch>
          </a:blipFill>
        </p:spPr>
      </p:sp>
      <p:grpSp>
        <p:nvGrpSpPr>
          <p:cNvPr id="7" name="Group 7"/>
          <p:cNvGrpSpPr/>
          <p:nvPr/>
        </p:nvGrpSpPr>
        <p:grpSpPr>
          <a:xfrm>
            <a:off x="851035" y="236445"/>
            <a:ext cx="16585931" cy="615650"/>
            <a:chOff x="0" y="0"/>
            <a:chExt cx="22114574" cy="820867"/>
          </a:xfrm>
        </p:grpSpPr>
        <p:sp>
          <p:nvSpPr>
            <p:cNvPr id="8" name="Freeform 8"/>
            <p:cNvSpPr/>
            <p:nvPr/>
          </p:nvSpPr>
          <p:spPr>
            <a:xfrm>
              <a:off x="16681217" y="0"/>
              <a:ext cx="5433357" cy="820867"/>
            </a:xfrm>
            <a:custGeom>
              <a:avLst/>
              <a:gdLst/>
              <a:ahLst/>
              <a:cxnLst/>
              <a:rect l="l" t="t" r="r" b="b"/>
              <a:pathLst>
                <a:path w="5433357" h="820867">
                  <a:moveTo>
                    <a:pt x="0" y="0"/>
                  </a:moveTo>
                  <a:lnTo>
                    <a:pt x="5433357" y="0"/>
                  </a:lnTo>
                  <a:lnTo>
                    <a:pt x="5433357" y="820867"/>
                  </a:lnTo>
                  <a:lnTo>
                    <a:pt x="0" y="820867"/>
                  </a:lnTo>
                  <a:lnTo>
                    <a:pt x="0" y="0"/>
                  </a:lnTo>
                  <a:close/>
                </a:path>
              </a:pathLst>
            </a:custGeom>
            <a:blipFill>
              <a:blip r:embed="rId4"/>
              <a:stretch>
                <a:fillRect/>
              </a:stretch>
            </a:blipFill>
          </p:spPr>
        </p:sp>
        <p:sp>
          <p:nvSpPr>
            <p:cNvPr id="9" name="Freeform 9"/>
            <p:cNvSpPr/>
            <p:nvPr/>
          </p:nvSpPr>
          <p:spPr>
            <a:xfrm>
              <a:off x="0" y="88957"/>
              <a:ext cx="4628257" cy="731910"/>
            </a:xfrm>
            <a:custGeom>
              <a:avLst/>
              <a:gdLst/>
              <a:ahLst/>
              <a:cxnLst/>
              <a:rect l="l" t="t" r="r" b="b"/>
              <a:pathLst>
                <a:path w="4628257" h="731910">
                  <a:moveTo>
                    <a:pt x="0" y="0"/>
                  </a:moveTo>
                  <a:lnTo>
                    <a:pt x="4628257" y="0"/>
                  </a:lnTo>
                  <a:lnTo>
                    <a:pt x="4628257" y="731910"/>
                  </a:lnTo>
                  <a:lnTo>
                    <a:pt x="0" y="731910"/>
                  </a:lnTo>
                  <a:lnTo>
                    <a:pt x="0" y="0"/>
                  </a:lnTo>
                  <a:close/>
                </a:path>
              </a:pathLst>
            </a:custGeom>
            <a:blipFill>
              <a:blip r:embed="rId5"/>
              <a:stretch>
                <a:fillRect/>
              </a:stretch>
            </a:blipFill>
          </p:spPr>
        </p:sp>
      </p:grpSp>
      <p:sp>
        <p:nvSpPr>
          <p:cNvPr id="11" name="TextBox 11">
            <a:extLst>
              <a:ext uri="{FF2B5EF4-FFF2-40B4-BE49-F238E27FC236}">
                <a16:creationId xmlns:a16="http://schemas.microsoft.com/office/drawing/2014/main" id="{9FD474BA-F12C-55A6-ED23-F2383342261F}"/>
              </a:ext>
            </a:extLst>
          </p:cNvPr>
          <p:cNvSpPr txBox="1"/>
          <p:nvPr/>
        </p:nvSpPr>
        <p:spPr>
          <a:xfrm>
            <a:off x="2022377" y="3980660"/>
            <a:ext cx="14243246" cy="4054123"/>
          </a:xfrm>
          <a:prstGeom prst="rect">
            <a:avLst/>
          </a:prstGeom>
        </p:spPr>
        <p:txBody>
          <a:bodyPr lIns="0" tIns="0" rIns="0" bIns="0" rtlCol="0" anchor="t">
            <a:spAutoFit/>
          </a:bodyPr>
          <a:lstStyle/>
          <a:p>
            <a:pPr marL="457200" indent="-457200">
              <a:lnSpc>
                <a:spcPct val="150000"/>
              </a:lnSpc>
              <a:buFont typeface="Arial" panose="020B0604020202020204" pitchFamily="34" charset="0"/>
              <a:buChar char="•"/>
            </a:pPr>
            <a:r>
              <a:rPr lang="en-US" sz="2988" dirty="0">
                <a:solidFill>
                  <a:srgbClr val="B244A2"/>
                </a:solidFill>
                <a:latin typeface="TT Drugs"/>
              </a:rPr>
              <a:t>Instead of relying solely on data augmentation, we could use web scraping to gather additional data to enhance the model.</a:t>
            </a:r>
          </a:p>
          <a:p>
            <a:pPr marL="457200" indent="-457200">
              <a:lnSpc>
                <a:spcPct val="150000"/>
              </a:lnSpc>
              <a:buFont typeface="Arial" panose="020B0604020202020204" pitchFamily="34" charset="0"/>
              <a:buChar char="•"/>
            </a:pPr>
            <a:r>
              <a:rPr lang="en-US" sz="2988" dirty="0">
                <a:solidFill>
                  <a:srgbClr val="B244A2"/>
                </a:solidFill>
                <a:latin typeface="TT Drugs"/>
              </a:rPr>
              <a:t>We plan to provide more detailed reports, including sentiment analysis of posts and user engagement metrics.</a:t>
            </a:r>
          </a:p>
          <a:p>
            <a:pPr marL="457200" indent="-457200">
              <a:lnSpc>
                <a:spcPct val="150000"/>
              </a:lnSpc>
              <a:buFont typeface="Arial" panose="020B0604020202020204" pitchFamily="34" charset="0"/>
              <a:buChar char="•"/>
            </a:pPr>
            <a:r>
              <a:rPr lang="en-US" sz="2988" dirty="0">
                <a:solidFill>
                  <a:srgbClr val="B244A2"/>
                </a:solidFill>
                <a:latin typeface="TT Drugs"/>
              </a:rPr>
              <a:t>We intend to monitor and manage the costs associated with cloud resources to ensure budget efficiency.</a:t>
            </a:r>
          </a:p>
        </p:txBody>
      </p:sp>
      <mc:AlternateContent xmlns:mc="http://schemas.openxmlformats.org/markup-compatibility/2006">
        <mc:Choice xmlns:pslz="http://schemas.microsoft.com/office/powerpoint/2016/slidezoom" Requires="pslz">
          <p:graphicFrame>
            <p:nvGraphicFramePr>
              <p:cNvPr id="10" name="Slide Zoom 9">
                <a:extLst>
                  <a:ext uri="{FF2B5EF4-FFF2-40B4-BE49-F238E27FC236}">
                    <a16:creationId xmlns:a16="http://schemas.microsoft.com/office/drawing/2014/main" id="{DDF1A8A6-705F-FCA6-669A-826FDBCD9B5C}"/>
                  </a:ext>
                </a:extLst>
              </p:cNvPr>
              <p:cNvGraphicFramePr>
                <a:graphicFrameLocks noChangeAspect="1"/>
              </p:cNvGraphicFramePr>
              <p:nvPr>
                <p:extLst>
                  <p:ext uri="{D42A27DB-BD31-4B8C-83A1-F6EECF244321}">
                    <p14:modId xmlns:p14="http://schemas.microsoft.com/office/powerpoint/2010/main" val="4224852727"/>
                  </p:ext>
                </p:extLst>
              </p:nvPr>
            </p:nvGraphicFramePr>
            <p:xfrm>
              <a:off x="-3574473" y="693992"/>
              <a:ext cx="4572000" cy="2571750"/>
            </p:xfrm>
            <a:graphic>
              <a:graphicData uri="http://schemas.microsoft.com/office/powerpoint/2016/slidezoom">
                <pslz:sldZm>
                  <pslz:sldZmObj sldId="277" cId="1881882860">
                    <pslz:zmPr id="{DC52D462-C721-4971-8EBC-26098644A5BA}" returnToParent="0" transitionDur="1000">
                      <p166:blipFill xmlns:p166="http://schemas.microsoft.com/office/powerpoint/2016/6/main">
                        <a:blip r:embed="rId6"/>
                        <a:stretch>
                          <a:fillRect/>
                        </a:stretch>
                      </p166:blipFill>
                      <p166:spPr xmlns:p166="http://schemas.microsoft.com/office/powerpoint/2016/6/main">
                        <a:xfrm>
                          <a:off x="0" y="0"/>
                          <a:ext cx="4572000" cy="2571750"/>
                        </a:xfrm>
                        <a:prstGeom prst="rect">
                          <a:avLst/>
                        </a:prstGeom>
                        <a:ln w="3175">
                          <a:solidFill>
                            <a:prstClr val="ltGray"/>
                          </a:solidFill>
                        </a:ln>
                      </p166:spPr>
                    </pslz:zmPr>
                  </pslz:sldZmObj>
                </pslz:sldZm>
              </a:graphicData>
            </a:graphic>
          </p:graphicFrame>
        </mc:Choice>
        <mc:Fallback>
          <p:pic>
            <p:nvPicPr>
              <p:cNvPr id="10" name="Slide Zoom 9">
                <a:hlinkClick r:id="rId7" action="ppaction://hlinksldjump"/>
                <a:extLst>
                  <a:ext uri="{FF2B5EF4-FFF2-40B4-BE49-F238E27FC236}">
                    <a16:creationId xmlns:a16="http://schemas.microsoft.com/office/drawing/2014/main" id="{DDF1A8A6-705F-FCA6-669A-826FDBCD9B5C}"/>
                  </a:ext>
                </a:extLst>
              </p:cNvPr>
              <p:cNvPicPr>
                <a:picLocks noGrp="1" noRot="1" noChangeAspect="1" noMove="1" noResize="1" noEditPoints="1" noAdjustHandles="1" noChangeArrowheads="1" noChangeShapeType="1"/>
              </p:cNvPicPr>
              <p:nvPr/>
            </p:nvPicPr>
            <p:blipFill>
              <a:blip r:embed="rId6"/>
              <a:stretch>
                <a:fillRect/>
              </a:stretch>
            </p:blipFill>
            <p:spPr>
              <a:xfrm>
                <a:off x="-3574473" y="693992"/>
                <a:ext cx="4572000" cy="2571750"/>
              </a:xfrm>
              <a:prstGeom prst="rect">
                <a:avLst/>
              </a:prstGeom>
              <a:ln w="3175">
                <a:solidFill>
                  <a:prstClr val="ltGray"/>
                </a:solidFill>
              </a:ln>
            </p:spPr>
          </p:pic>
        </mc:Fallback>
      </mc:AlternateContent>
    </p:spTree>
    <p:extLst>
      <p:ext uri="{BB962C8B-B14F-4D97-AF65-F5344CB8AC3E}">
        <p14:creationId xmlns:p14="http://schemas.microsoft.com/office/powerpoint/2010/main" val="188188286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rgbClr val="FDF2F2"/>
        </a:solidFill>
        <a:effectLst/>
      </p:bgPr>
    </p:bg>
    <p:spTree>
      <p:nvGrpSpPr>
        <p:cNvPr id="1" name=""/>
        <p:cNvGrpSpPr/>
        <p:nvPr/>
      </p:nvGrpSpPr>
      <p:grpSpPr>
        <a:xfrm>
          <a:off x="0" y="0"/>
          <a:ext cx="0" cy="0"/>
          <a:chOff x="0" y="0"/>
          <a:chExt cx="0" cy="0"/>
        </a:xfrm>
      </p:grpSpPr>
      <p:sp>
        <p:nvSpPr>
          <p:cNvPr id="2" name="TextBox 2"/>
          <p:cNvSpPr txBox="1"/>
          <p:nvPr/>
        </p:nvSpPr>
        <p:spPr>
          <a:xfrm>
            <a:off x="6828499" y="4319587"/>
            <a:ext cx="9515002" cy="1638300"/>
          </a:xfrm>
          <a:prstGeom prst="rect">
            <a:avLst/>
          </a:prstGeom>
        </p:spPr>
        <p:txBody>
          <a:bodyPr lIns="0" tIns="0" rIns="0" bIns="0" rtlCol="0" anchor="t">
            <a:spAutoFit/>
          </a:bodyPr>
          <a:lstStyle/>
          <a:p>
            <a:pPr algn="l">
              <a:lnSpc>
                <a:spcPts val="12831"/>
              </a:lnSpc>
            </a:pPr>
            <a:r>
              <a:rPr lang="en-US" sz="10692">
                <a:solidFill>
                  <a:srgbClr val="B244A2"/>
                </a:solidFill>
                <a:latin typeface="TT Drugs Bold"/>
              </a:rPr>
              <a:t>Thank You</a:t>
            </a:r>
          </a:p>
        </p:txBody>
      </p:sp>
      <p:sp>
        <p:nvSpPr>
          <p:cNvPr id="3" name="Freeform 3"/>
          <p:cNvSpPr/>
          <p:nvPr/>
        </p:nvSpPr>
        <p:spPr>
          <a:xfrm>
            <a:off x="-3821360" y="-3894799"/>
            <a:ext cx="12965360" cy="12236058"/>
          </a:xfrm>
          <a:custGeom>
            <a:avLst/>
            <a:gdLst/>
            <a:ahLst/>
            <a:cxnLst/>
            <a:rect l="l" t="t" r="r" b="b"/>
            <a:pathLst>
              <a:path w="12965360" h="12236058">
                <a:moveTo>
                  <a:pt x="0" y="0"/>
                </a:moveTo>
                <a:lnTo>
                  <a:pt x="12965360" y="0"/>
                </a:lnTo>
                <a:lnTo>
                  <a:pt x="12965360" y="12236059"/>
                </a:lnTo>
                <a:lnTo>
                  <a:pt x="0" y="12236059"/>
                </a:lnTo>
                <a:lnTo>
                  <a:pt x="0" y="0"/>
                </a:lnTo>
                <a:close/>
              </a:path>
            </a:pathLst>
          </a:custGeom>
          <a:blipFill>
            <a:blip r:embed="rId2"/>
            <a:stretch>
              <a:fillRect/>
            </a:stretch>
          </a:blipFill>
        </p:spPr>
      </p:sp>
      <p:sp>
        <p:nvSpPr>
          <p:cNvPr id="4" name="Freeform 4"/>
          <p:cNvSpPr/>
          <p:nvPr/>
        </p:nvSpPr>
        <p:spPr>
          <a:xfrm>
            <a:off x="-4040800" y="4360681"/>
            <a:ext cx="12113698" cy="11376781"/>
          </a:xfrm>
          <a:custGeom>
            <a:avLst/>
            <a:gdLst/>
            <a:ahLst/>
            <a:cxnLst/>
            <a:rect l="l" t="t" r="r" b="b"/>
            <a:pathLst>
              <a:path w="12113698" h="11376781">
                <a:moveTo>
                  <a:pt x="0" y="0"/>
                </a:moveTo>
                <a:lnTo>
                  <a:pt x="12113698" y="0"/>
                </a:lnTo>
                <a:lnTo>
                  <a:pt x="12113698" y="11376781"/>
                </a:lnTo>
                <a:lnTo>
                  <a:pt x="0" y="11376781"/>
                </a:lnTo>
                <a:lnTo>
                  <a:pt x="0" y="0"/>
                </a:lnTo>
                <a:close/>
              </a:path>
            </a:pathLst>
          </a:custGeom>
          <a:blipFill>
            <a:blip r:embed="rId3"/>
            <a:stretch>
              <a:fillRect/>
            </a:stretch>
          </a:blipFill>
        </p:spPr>
      </p:sp>
      <p:sp>
        <p:nvSpPr>
          <p:cNvPr id="5" name="Freeform 5"/>
          <p:cNvSpPr/>
          <p:nvPr/>
        </p:nvSpPr>
        <p:spPr>
          <a:xfrm>
            <a:off x="-2154672" y="2223231"/>
            <a:ext cx="6366745" cy="6366745"/>
          </a:xfrm>
          <a:custGeom>
            <a:avLst/>
            <a:gdLst/>
            <a:ahLst/>
            <a:cxnLst/>
            <a:rect l="l" t="t" r="r" b="b"/>
            <a:pathLst>
              <a:path w="6366745" h="6366745">
                <a:moveTo>
                  <a:pt x="0" y="0"/>
                </a:moveTo>
                <a:lnTo>
                  <a:pt x="6366744" y="0"/>
                </a:lnTo>
                <a:lnTo>
                  <a:pt x="6366744" y="6366744"/>
                </a:lnTo>
                <a:lnTo>
                  <a:pt x="0" y="6366744"/>
                </a:lnTo>
                <a:lnTo>
                  <a:pt x="0" y="0"/>
                </a:lnTo>
                <a:close/>
              </a:path>
            </a:pathLst>
          </a:custGeom>
          <a:blipFill>
            <a:blip r:embed="rId4">
              <a:alphaModFix amt="12000"/>
              <a:extLst>
                <a:ext uri="{96DAC541-7B7A-43D3-8B79-37D633B846F1}">
                  <asvg:svgBlip xmlns:asvg="http://schemas.microsoft.com/office/drawing/2016/SVG/main" r:embed="rId5"/>
                </a:ext>
              </a:extLst>
            </a:blip>
            <a:stretch>
              <a:fillRect/>
            </a:stretch>
          </a:blipFill>
        </p:spPr>
      </p:sp>
      <p:grpSp>
        <p:nvGrpSpPr>
          <p:cNvPr id="6" name="Group 6"/>
          <p:cNvGrpSpPr/>
          <p:nvPr/>
        </p:nvGrpSpPr>
        <p:grpSpPr>
          <a:xfrm>
            <a:off x="1111594" y="1240334"/>
            <a:ext cx="16585931" cy="615650"/>
            <a:chOff x="0" y="0"/>
            <a:chExt cx="22114574" cy="820867"/>
          </a:xfrm>
        </p:grpSpPr>
        <p:sp>
          <p:nvSpPr>
            <p:cNvPr id="7" name="Freeform 7"/>
            <p:cNvSpPr/>
            <p:nvPr/>
          </p:nvSpPr>
          <p:spPr>
            <a:xfrm>
              <a:off x="16681217" y="0"/>
              <a:ext cx="5433357" cy="820867"/>
            </a:xfrm>
            <a:custGeom>
              <a:avLst/>
              <a:gdLst/>
              <a:ahLst/>
              <a:cxnLst/>
              <a:rect l="l" t="t" r="r" b="b"/>
              <a:pathLst>
                <a:path w="5433357" h="820867">
                  <a:moveTo>
                    <a:pt x="0" y="0"/>
                  </a:moveTo>
                  <a:lnTo>
                    <a:pt x="5433357" y="0"/>
                  </a:lnTo>
                  <a:lnTo>
                    <a:pt x="5433357" y="820867"/>
                  </a:lnTo>
                  <a:lnTo>
                    <a:pt x="0" y="820867"/>
                  </a:lnTo>
                  <a:lnTo>
                    <a:pt x="0" y="0"/>
                  </a:lnTo>
                  <a:close/>
                </a:path>
              </a:pathLst>
            </a:custGeom>
            <a:blipFill>
              <a:blip r:embed="rId6"/>
              <a:stretch>
                <a:fillRect/>
              </a:stretch>
            </a:blipFill>
          </p:spPr>
        </p:sp>
        <p:sp>
          <p:nvSpPr>
            <p:cNvPr id="8" name="Freeform 8"/>
            <p:cNvSpPr/>
            <p:nvPr/>
          </p:nvSpPr>
          <p:spPr>
            <a:xfrm>
              <a:off x="0" y="88957"/>
              <a:ext cx="4628257" cy="731910"/>
            </a:xfrm>
            <a:custGeom>
              <a:avLst/>
              <a:gdLst/>
              <a:ahLst/>
              <a:cxnLst/>
              <a:rect l="l" t="t" r="r" b="b"/>
              <a:pathLst>
                <a:path w="4628257" h="731910">
                  <a:moveTo>
                    <a:pt x="0" y="0"/>
                  </a:moveTo>
                  <a:lnTo>
                    <a:pt x="4628257" y="0"/>
                  </a:lnTo>
                  <a:lnTo>
                    <a:pt x="4628257" y="731910"/>
                  </a:lnTo>
                  <a:lnTo>
                    <a:pt x="0" y="731910"/>
                  </a:lnTo>
                  <a:lnTo>
                    <a:pt x="0" y="0"/>
                  </a:lnTo>
                  <a:close/>
                </a:path>
              </a:pathLst>
            </a:custGeom>
            <a:blipFill>
              <a:blip r:embed="rId7"/>
              <a:stretch>
                <a:fillRect/>
              </a:stretch>
            </a:blipFill>
          </p:spPr>
        </p:sp>
      </p:grpSp>
      <p:sp>
        <p:nvSpPr>
          <p:cNvPr id="9" name="TextBox 9"/>
          <p:cNvSpPr txBox="1"/>
          <p:nvPr/>
        </p:nvSpPr>
        <p:spPr>
          <a:xfrm>
            <a:off x="5912700" y="6286688"/>
            <a:ext cx="11346600" cy="989505"/>
          </a:xfrm>
          <a:prstGeom prst="rect">
            <a:avLst/>
          </a:prstGeom>
        </p:spPr>
        <p:txBody>
          <a:bodyPr lIns="0" tIns="0" rIns="0" bIns="0" rtlCol="0" anchor="t">
            <a:spAutoFit/>
          </a:bodyPr>
          <a:lstStyle/>
          <a:p>
            <a:pPr algn="just">
              <a:lnSpc>
                <a:spcPts val="2581"/>
              </a:lnSpc>
            </a:pPr>
            <a:endParaRPr/>
          </a:p>
          <a:p>
            <a:pPr algn="just">
              <a:lnSpc>
                <a:spcPts val="2581"/>
              </a:lnSpc>
            </a:pPr>
            <a:r>
              <a:rPr lang="en-US" sz="2581">
                <a:solidFill>
                  <a:srgbClr val="B244A2"/>
                </a:solidFill>
                <a:latin typeface="TT Drugs"/>
              </a:rPr>
              <a:t>Shahad Alshahrani                 Ahmed Alrabghi                Fares Alshalawi</a:t>
            </a:r>
          </a:p>
          <a:p>
            <a:pPr algn="just">
              <a:lnSpc>
                <a:spcPts val="2581"/>
              </a:lnSpc>
            </a:pPr>
            <a:endParaRPr lang="en-US" sz="2581">
              <a:solidFill>
                <a:srgbClr val="B244A2"/>
              </a:solidFill>
              <a:latin typeface="TT Drugs"/>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FDF2F2"/>
        </a:solidFill>
        <a:effectLst/>
      </p:bgPr>
    </p:bg>
    <p:spTree>
      <p:nvGrpSpPr>
        <p:cNvPr id="1" name=""/>
        <p:cNvGrpSpPr/>
        <p:nvPr/>
      </p:nvGrpSpPr>
      <p:grpSpPr>
        <a:xfrm>
          <a:off x="0" y="0"/>
          <a:ext cx="0" cy="0"/>
          <a:chOff x="0" y="0"/>
          <a:chExt cx="0" cy="0"/>
        </a:xfrm>
      </p:grpSpPr>
      <p:graphicFrame>
        <p:nvGraphicFramePr>
          <p:cNvPr id="2" name="Table 2"/>
          <p:cNvGraphicFramePr>
            <a:graphicFrameLocks noGrp="1"/>
          </p:cNvGraphicFramePr>
          <p:nvPr>
            <p:extLst>
              <p:ext uri="{D42A27DB-BD31-4B8C-83A1-F6EECF244321}">
                <p14:modId xmlns:p14="http://schemas.microsoft.com/office/powerpoint/2010/main" val="3306956835"/>
              </p:ext>
            </p:extLst>
          </p:nvPr>
        </p:nvGraphicFramePr>
        <p:xfrm>
          <a:off x="9019936" y="1787764"/>
          <a:ext cx="4800600" cy="3467100"/>
        </p:xfrm>
        <a:graphic>
          <a:graphicData uri="http://schemas.openxmlformats.org/drawingml/2006/table">
            <a:tbl>
              <a:tblPr/>
              <a:tblGrid>
                <a:gridCol w="1057523">
                  <a:extLst>
                    <a:ext uri="{9D8B030D-6E8A-4147-A177-3AD203B41FA5}">
                      <a16:colId xmlns:a16="http://schemas.microsoft.com/office/drawing/2014/main" val="20000"/>
                    </a:ext>
                  </a:extLst>
                </a:gridCol>
                <a:gridCol w="3743077">
                  <a:extLst>
                    <a:ext uri="{9D8B030D-6E8A-4147-A177-3AD203B41FA5}">
                      <a16:colId xmlns:a16="http://schemas.microsoft.com/office/drawing/2014/main" val="20001"/>
                    </a:ext>
                  </a:extLst>
                </a:gridCol>
              </a:tblGrid>
              <a:tr h="866775">
                <a:tc>
                  <a:txBody>
                    <a:bodyPr/>
                    <a:lstStyle/>
                    <a:p>
                      <a:pPr algn="l">
                        <a:lnSpc>
                          <a:spcPts val="3326"/>
                        </a:lnSpc>
                        <a:defRPr/>
                      </a:pPr>
                      <a:r>
                        <a:rPr lang="en-US" sz="2375">
                          <a:solidFill>
                            <a:srgbClr val="B244A2"/>
                          </a:solidFill>
                          <a:latin typeface="TT Chocolates"/>
                        </a:rPr>
                        <a:t>|</a:t>
                      </a:r>
                      <a:endParaRPr lang="en-US" sz="1100"/>
                    </a:p>
                  </a:txBody>
                  <a:tcPr marL="197740" marR="197740" marT="197740" marB="197740" anchor="ctr">
                    <a:lnL w="0" cap="flat" cmpd="sng" algn="ctr">
                      <a:solidFill>
                        <a:srgbClr val="C3ED5B"/>
                      </a:solidFill>
                      <a:prstDash val="solid"/>
                      <a:round/>
                      <a:headEnd type="none" w="med" len="med"/>
                      <a:tailEnd type="none" w="med" len="med"/>
                    </a:lnL>
                    <a:lnR w="0" cap="flat" cmpd="sng" algn="ctr">
                      <a:solidFill>
                        <a:srgbClr val="C3ED5B"/>
                      </a:solidFill>
                      <a:prstDash val="solid"/>
                      <a:round/>
                      <a:headEnd type="none" w="med" len="med"/>
                      <a:tailEnd type="none" w="med" len="med"/>
                    </a:lnR>
                    <a:lnT w="0" cap="flat" cmpd="sng" algn="ctr">
                      <a:solidFill>
                        <a:srgbClr val="C3ED5B"/>
                      </a:solidFill>
                      <a:prstDash val="solid"/>
                      <a:round/>
                      <a:headEnd type="none" w="med" len="med"/>
                      <a:tailEnd type="none" w="med" len="med"/>
                    </a:lnT>
                    <a:lnB w="0" cap="flat" cmpd="sng" algn="ctr">
                      <a:solidFill>
                        <a:srgbClr val="C3ED5B"/>
                      </a:solidFill>
                      <a:prstDash val="solid"/>
                      <a:round/>
                      <a:headEnd type="none" w="med" len="med"/>
                      <a:tailEnd type="none" w="med" len="med"/>
                    </a:lnB>
                  </a:tcPr>
                </a:tc>
                <a:tc>
                  <a:txBody>
                    <a:bodyPr/>
                    <a:lstStyle/>
                    <a:p>
                      <a:pPr algn="l">
                        <a:lnSpc>
                          <a:spcPts val="3326"/>
                        </a:lnSpc>
                        <a:defRPr/>
                      </a:pPr>
                      <a:r>
                        <a:rPr lang="en-US" sz="2375" dirty="0">
                          <a:solidFill>
                            <a:srgbClr val="B244A2"/>
                          </a:solidFill>
                          <a:latin typeface="TT Chocolates"/>
                        </a:rPr>
                        <a:t>Project Objectives</a:t>
                      </a:r>
                    </a:p>
                  </a:txBody>
                  <a:tcPr marL="197740" marR="197740" marT="197740" marB="197740" anchor="ctr">
                    <a:lnL w="0" cap="flat" cmpd="sng" algn="ctr">
                      <a:solidFill>
                        <a:srgbClr val="C3ED5B"/>
                      </a:solidFill>
                      <a:prstDash val="solid"/>
                      <a:round/>
                      <a:headEnd type="none" w="med" len="med"/>
                      <a:tailEnd type="none" w="med" len="med"/>
                    </a:lnL>
                    <a:lnR w="0" cap="flat" cmpd="sng" algn="ctr">
                      <a:solidFill>
                        <a:srgbClr val="C3ED5B"/>
                      </a:solidFill>
                      <a:prstDash val="solid"/>
                      <a:round/>
                      <a:headEnd type="none" w="med" len="med"/>
                      <a:tailEnd type="none" w="med" len="med"/>
                    </a:lnR>
                    <a:lnT w="0" cap="flat" cmpd="sng" algn="ctr">
                      <a:solidFill>
                        <a:srgbClr val="C3ED5B"/>
                      </a:solidFill>
                      <a:prstDash val="solid"/>
                      <a:round/>
                      <a:headEnd type="none" w="med" len="med"/>
                      <a:tailEnd type="none" w="med" len="med"/>
                    </a:lnT>
                    <a:lnB w="0" cap="flat" cmpd="sng" algn="ctr">
                      <a:solidFill>
                        <a:srgbClr val="C3ED5B"/>
                      </a:solidFill>
                      <a:prstDash val="solid"/>
                      <a:round/>
                      <a:headEnd type="none" w="med" len="med"/>
                      <a:tailEnd type="none" w="med" len="med"/>
                    </a:lnB>
                  </a:tcPr>
                </a:tc>
                <a:extLst>
                  <a:ext uri="{0D108BD9-81ED-4DB2-BD59-A6C34878D82A}">
                    <a16:rowId xmlns:a16="http://schemas.microsoft.com/office/drawing/2014/main" val="10000"/>
                  </a:ext>
                </a:extLst>
              </a:tr>
              <a:tr h="866775">
                <a:tc>
                  <a:txBody>
                    <a:bodyPr/>
                    <a:lstStyle/>
                    <a:p>
                      <a:pPr algn="l">
                        <a:lnSpc>
                          <a:spcPts val="3326"/>
                        </a:lnSpc>
                        <a:defRPr/>
                      </a:pPr>
                      <a:r>
                        <a:rPr lang="en-US" sz="2375">
                          <a:solidFill>
                            <a:srgbClr val="B244A2"/>
                          </a:solidFill>
                          <a:latin typeface="TT Chocolates"/>
                        </a:rPr>
                        <a:t>|</a:t>
                      </a:r>
                      <a:endParaRPr lang="en-US" sz="1100"/>
                    </a:p>
                  </a:txBody>
                  <a:tcPr marL="197740" marR="197740" marT="197740" marB="197740" anchor="ctr">
                    <a:lnL w="0" cap="flat" cmpd="sng" algn="ctr">
                      <a:solidFill>
                        <a:srgbClr val="C3ED5B"/>
                      </a:solidFill>
                      <a:prstDash val="solid"/>
                      <a:round/>
                      <a:headEnd type="none" w="med" len="med"/>
                      <a:tailEnd type="none" w="med" len="med"/>
                    </a:lnL>
                    <a:lnR w="0" cap="flat" cmpd="sng" algn="ctr">
                      <a:solidFill>
                        <a:srgbClr val="C3ED5B"/>
                      </a:solidFill>
                      <a:prstDash val="solid"/>
                      <a:round/>
                      <a:headEnd type="none" w="med" len="med"/>
                      <a:tailEnd type="none" w="med" len="med"/>
                    </a:lnR>
                    <a:lnT w="0" cap="flat" cmpd="sng" algn="ctr">
                      <a:solidFill>
                        <a:srgbClr val="C3ED5B"/>
                      </a:solidFill>
                      <a:prstDash val="solid"/>
                      <a:round/>
                      <a:headEnd type="none" w="med" len="med"/>
                      <a:tailEnd type="none" w="med" len="med"/>
                    </a:lnT>
                    <a:lnB w="0" cap="flat" cmpd="sng" algn="ctr">
                      <a:solidFill>
                        <a:srgbClr val="C3ED5B"/>
                      </a:solidFill>
                      <a:prstDash val="solid"/>
                      <a:round/>
                      <a:headEnd type="none" w="med" len="med"/>
                      <a:tailEnd type="none" w="med" len="med"/>
                    </a:lnB>
                  </a:tcPr>
                </a:tc>
                <a:tc>
                  <a:txBody>
                    <a:bodyPr/>
                    <a:lstStyle/>
                    <a:p>
                      <a:pPr algn="l">
                        <a:lnSpc>
                          <a:spcPts val="3326"/>
                        </a:lnSpc>
                        <a:defRPr/>
                      </a:pPr>
                      <a:r>
                        <a:rPr lang="en-US" sz="2375" dirty="0">
                          <a:solidFill>
                            <a:srgbClr val="B244A2"/>
                          </a:solidFill>
                          <a:latin typeface="TT Chocolates"/>
                        </a:rPr>
                        <a:t>Big Data &amp; Azure</a:t>
                      </a:r>
                    </a:p>
                  </a:txBody>
                  <a:tcPr marL="197740" marR="197740" marT="197740" marB="197740" anchor="ctr">
                    <a:lnL w="0" cap="flat" cmpd="sng" algn="ctr">
                      <a:solidFill>
                        <a:srgbClr val="C3ED5B"/>
                      </a:solidFill>
                      <a:prstDash val="solid"/>
                      <a:round/>
                      <a:headEnd type="none" w="med" len="med"/>
                      <a:tailEnd type="none" w="med" len="med"/>
                    </a:lnL>
                    <a:lnR w="0" cap="flat" cmpd="sng" algn="ctr">
                      <a:solidFill>
                        <a:srgbClr val="C3ED5B"/>
                      </a:solidFill>
                      <a:prstDash val="solid"/>
                      <a:round/>
                      <a:headEnd type="none" w="med" len="med"/>
                      <a:tailEnd type="none" w="med" len="med"/>
                    </a:lnR>
                    <a:lnT w="0" cap="flat" cmpd="sng" algn="ctr">
                      <a:solidFill>
                        <a:srgbClr val="C3ED5B"/>
                      </a:solidFill>
                      <a:prstDash val="solid"/>
                      <a:round/>
                      <a:headEnd type="none" w="med" len="med"/>
                      <a:tailEnd type="none" w="med" len="med"/>
                    </a:lnT>
                    <a:lnB w="0" cap="flat" cmpd="sng" algn="ctr">
                      <a:solidFill>
                        <a:srgbClr val="C3ED5B"/>
                      </a:solidFill>
                      <a:prstDash val="solid"/>
                      <a:round/>
                      <a:headEnd type="none" w="med" len="med"/>
                      <a:tailEnd type="none" w="med" len="med"/>
                    </a:lnB>
                  </a:tcPr>
                </a:tc>
                <a:extLst>
                  <a:ext uri="{0D108BD9-81ED-4DB2-BD59-A6C34878D82A}">
                    <a16:rowId xmlns:a16="http://schemas.microsoft.com/office/drawing/2014/main" val="10001"/>
                  </a:ext>
                </a:extLst>
              </a:tr>
              <a:tr h="866775">
                <a:tc>
                  <a:txBody>
                    <a:bodyPr/>
                    <a:lstStyle/>
                    <a:p>
                      <a:pPr algn="l">
                        <a:lnSpc>
                          <a:spcPts val="3326"/>
                        </a:lnSpc>
                        <a:defRPr/>
                      </a:pPr>
                      <a:r>
                        <a:rPr lang="en-US" sz="2375">
                          <a:solidFill>
                            <a:srgbClr val="B244A2"/>
                          </a:solidFill>
                          <a:latin typeface="TT Chocolates"/>
                        </a:rPr>
                        <a:t>|</a:t>
                      </a:r>
                      <a:endParaRPr lang="en-US" sz="1100"/>
                    </a:p>
                  </a:txBody>
                  <a:tcPr marL="197740" marR="197740" marT="197740" marB="197740" anchor="ctr">
                    <a:lnL w="0" cap="flat" cmpd="sng" algn="ctr">
                      <a:solidFill>
                        <a:srgbClr val="C3ED5B"/>
                      </a:solidFill>
                      <a:prstDash val="solid"/>
                      <a:round/>
                      <a:headEnd type="none" w="med" len="med"/>
                      <a:tailEnd type="none" w="med" len="med"/>
                    </a:lnL>
                    <a:lnR w="0" cap="flat" cmpd="sng" algn="ctr">
                      <a:solidFill>
                        <a:srgbClr val="C3ED5B"/>
                      </a:solidFill>
                      <a:prstDash val="solid"/>
                      <a:round/>
                      <a:headEnd type="none" w="med" len="med"/>
                      <a:tailEnd type="none" w="med" len="med"/>
                    </a:lnR>
                    <a:lnT w="0" cap="flat" cmpd="sng" algn="ctr">
                      <a:solidFill>
                        <a:srgbClr val="C3ED5B"/>
                      </a:solidFill>
                      <a:prstDash val="solid"/>
                      <a:round/>
                      <a:headEnd type="none" w="med" len="med"/>
                      <a:tailEnd type="none" w="med" len="med"/>
                    </a:lnT>
                    <a:lnB w="0" cap="flat" cmpd="sng" algn="ctr">
                      <a:solidFill>
                        <a:srgbClr val="C3ED5B"/>
                      </a:solidFill>
                      <a:prstDash val="solid"/>
                      <a:round/>
                      <a:headEnd type="none" w="med" len="med"/>
                      <a:tailEnd type="none" w="med" len="med"/>
                    </a:lnB>
                  </a:tcPr>
                </a:tc>
                <a:tc>
                  <a:txBody>
                    <a:bodyPr/>
                    <a:lstStyle/>
                    <a:p>
                      <a:pPr algn="l">
                        <a:lnSpc>
                          <a:spcPts val="3326"/>
                        </a:lnSpc>
                        <a:defRPr/>
                      </a:pPr>
                      <a:r>
                        <a:rPr lang="en-US" sz="2375" dirty="0">
                          <a:solidFill>
                            <a:srgbClr val="B244A2"/>
                          </a:solidFill>
                          <a:latin typeface="TT Chocolates"/>
                        </a:rPr>
                        <a:t>Machine Learning</a:t>
                      </a:r>
                    </a:p>
                  </a:txBody>
                  <a:tcPr marL="197740" marR="197740" marT="197740" marB="197740" anchor="ctr">
                    <a:lnL w="0" cap="flat" cmpd="sng" algn="ctr">
                      <a:solidFill>
                        <a:srgbClr val="C3ED5B"/>
                      </a:solidFill>
                      <a:prstDash val="solid"/>
                      <a:round/>
                      <a:headEnd type="none" w="med" len="med"/>
                      <a:tailEnd type="none" w="med" len="med"/>
                    </a:lnL>
                    <a:lnR w="0" cap="flat" cmpd="sng" algn="ctr">
                      <a:solidFill>
                        <a:srgbClr val="C3ED5B"/>
                      </a:solidFill>
                      <a:prstDash val="solid"/>
                      <a:round/>
                      <a:headEnd type="none" w="med" len="med"/>
                      <a:tailEnd type="none" w="med" len="med"/>
                    </a:lnR>
                    <a:lnT w="0" cap="flat" cmpd="sng" algn="ctr">
                      <a:solidFill>
                        <a:srgbClr val="C3ED5B"/>
                      </a:solidFill>
                      <a:prstDash val="solid"/>
                      <a:round/>
                      <a:headEnd type="none" w="med" len="med"/>
                      <a:tailEnd type="none" w="med" len="med"/>
                    </a:lnT>
                    <a:lnB w="0" cap="flat" cmpd="sng" algn="ctr">
                      <a:solidFill>
                        <a:srgbClr val="C3ED5B"/>
                      </a:solidFill>
                      <a:prstDash val="solid"/>
                      <a:round/>
                      <a:headEnd type="none" w="med" len="med"/>
                      <a:tailEnd type="none" w="med" len="med"/>
                    </a:lnB>
                  </a:tcPr>
                </a:tc>
                <a:extLst>
                  <a:ext uri="{0D108BD9-81ED-4DB2-BD59-A6C34878D82A}">
                    <a16:rowId xmlns:a16="http://schemas.microsoft.com/office/drawing/2014/main" val="10002"/>
                  </a:ext>
                </a:extLst>
              </a:tr>
              <a:tr h="866775">
                <a:tc>
                  <a:txBody>
                    <a:bodyPr/>
                    <a:lstStyle/>
                    <a:p>
                      <a:pPr algn="l">
                        <a:lnSpc>
                          <a:spcPts val="3326"/>
                        </a:lnSpc>
                        <a:defRPr/>
                      </a:pPr>
                      <a:r>
                        <a:rPr lang="en-US" sz="2375">
                          <a:solidFill>
                            <a:srgbClr val="B244A2"/>
                          </a:solidFill>
                          <a:latin typeface="TT Chocolates"/>
                        </a:rPr>
                        <a:t>|</a:t>
                      </a:r>
                      <a:endParaRPr lang="en-US" sz="1100"/>
                    </a:p>
                  </a:txBody>
                  <a:tcPr marL="197740" marR="197740" marT="197740" marB="197740" anchor="ctr">
                    <a:lnL w="0" cap="flat" cmpd="sng" algn="ctr">
                      <a:solidFill>
                        <a:srgbClr val="C3ED5B"/>
                      </a:solidFill>
                      <a:prstDash val="solid"/>
                      <a:round/>
                      <a:headEnd type="none" w="med" len="med"/>
                      <a:tailEnd type="none" w="med" len="med"/>
                    </a:lnL>
                    <a:lnR w="0" cap="flat" cmpd="sng" algn="ctr">
                      <a:solidFill>
                        <a:srgbClr val="C3ED5B"/>
                      </a:solidFill>
                      <a:prstDash val="solid"/>
                      <a:round/>
                      <a:headEnd type="none" w="med" len="med"/>
                      <a:tailEnd type="none" w="med" len="med"/>
                    </a:lnR>
                    <a:lnT w="0" cap="flat" cmpd="sng" algn="ctr">
                      <a:solidFill>
                        <a:srgbClr val="C3ED5B"/>
                      </a:solidFill>
                      <a:prstDash val="solid"/>
                      <a:round/>
                      <a:headEnd type="none" w="med" len="med"/>
                      <a:tailEnd type="none" w="med" len="med"/>
                    </a:lnT>
                    <a:lnB w="0" cap="flat" cmpd="sng" algn="ctr">
                      <a:solidFill>
                        <a:srgbClr val="C3ED5B"/>
                      </a:solidFill>
                      <a:prstDash val="solid"/>
                      <a:round/>
                      <a:headEnd type="none" w="med" len="med"/>
                      <a:tailEnd type="none" w="med" len="med"/>
                    </a:lnB>
                  </a:tcPr>
                </a:tc>
                <a:tc>
                  <a:txBody>
                    <a:bodyPr/>
                    <a:lstStyle/>
                    <a:p>
                      <a:pPr algn="l">
                        <a:lnSpc>
                          <a:spcPts val="3326"/>
                        </a:lnSpc>
                        <a:defRPr/>
                      </a:pPr>
                      <a:r>
                        <a:rPr lang="en-US" sz="2375" dirty="0">
                          <a:solidFill>
                            <a:srgbClr val="B244A2"/>
                          </a:solidFill>
                          <a:latin typeface="TT Chocolates"/>
                        </a:rPr>
                        <a:t>Project Steps</a:t>
                      </a:r>
                    </a:p>
                  </a:txBody>
                  <a:tcPr marL="197740" marR="197740" marT="197740" marB="197740" anchor="ctr">
                    <a:lnL w="0" cap="flat" cmpd="sng" algn="ctr">
                      <a:solidFill>
                        <a:srgbClr val="C3ED5B"/>
                      </a:solidFill>
                      <a:prstDash val="solid"/>
                      <a:round/>
                      <a:headEnd type="none" w="med" len="med"/>
                      <a:tailEnd type="none" w="med" len="med"/>
                    </a:lnL>
                    <a:lnR w="0" cap="flat" cmpd="sng" algn="ctr">
                      <a:solidFill>
                        <a:srgbClr val="C3ED5B"/>
                      </a:solidFill>
                      <a:prstDash val="solid"/>
                      <a:round/>
                      <a:headEnd type="none" w="med" len="med"/>
                      <a:tailEnd type="none" w="med" len="med"/>
                    </a:lnR>
                    <a:lnT w="0" cap="flat" cmpd="sng" algn="ctr">
                      <a:solidFill>
                        <a:srgbClr val="C3ED5B"/>
                      </a:solidFill>
                      <a:prstDash val="solid"/>
                      <a:round/>
                      <a:headEnd type="none" w="med" len="med"/>
                      <a:tailEnd type="none" w="med" len="med"/>
                    </a:lnT>
                    <a:lnB w="0" cap="flat" cmpd="sng" algn="ctr">
                      <a:solidFill>
                        <a:srgbClr val="C3ED5B"/>
                      </a:solidFill>
                      <a:prstDash val="solid"/>
                      <a:round/>
                      <a:headEnd type="none" w="med" len="med"/>
                      <a:tailEnd type="none" w="med" len="med"/>
                    </a:lnB>
                  </a:tcPr>
                </a:tc>
                <a:extLst>
                  <a:ext uri="{0D108BD9-81ED-4DB2-BD59-A6C34878D82A}">
                    <a16:rowId xmlns:a16="http://schemas.microsoft.com/office/drawing/2014/main" val="10003"/>
                  </a:ext>
                </a:extLst>
              </a:tr>
            </a:tbl>
          </a:graphicData>
        </a:graphic>
      </p:graphicFrame>
      <p:graphicFrame>
        <p:nvGraphicFramePr>
          <p:cNvPr id="3" name="Table 3"/>
          <p:cNvGraphicFramePr>
            <a:graphicFrameLocks noGrp="1"/>
          </p:cNvGraphicFramePr>
          <p:nvPr>
            <p:extLst>
              <p:ext uri="{D42A27DB-BD31-4B8C-83A1-F6EECF244321}">
                <p14:modId xmlns:p14="http://schemas.microsoft.com/office/powerpoint/2010/main" val="806035679"/>
              </p:ext>
            </p:extLst>
          </p:nvPr>
        </p:nvGraphicFramePr>
        <p:xfrm>
          <a:off x="9019936" y="7734300"/>
          <a:ext cx="4800600" cy="3467100"/>
        </p:xfrm>
        <a:graphic>
          <a:graphicData uri="http://schemas.openxmlformats.org/drawingml/2006/table">
            <a:tbl>
              <a:tblPr/>
              <a:tblGrid>
                <a:gridCol w="867633">
                  <a:extLst>
                    <a:ext uri="{9D8B030D-6E8A-4147-A177-3AD203B41FA5}">
                      <a16:colId xmlns:a16="http://schemas.microsoft.com/office/drawing/2014/main" val="20000"/>
                    </a:ext>
                  </a:extLst>
                </a:gridCol>
                <a:gridCol w="3932967">
                  <a:extLst>
                    <a:ext uri="{9D8B030D-6E8A-4147-A177-3AD203B41FA5}">
                      <a16:colId xmlns:a16="http://schemas.microsoft.com/office/drawing/2014/main" val="20001"/>
                    </a:ext>
                  </a:extLst>
                </a:gridCol>
              </a:tblGrid>
              <a:tr h="866775">
                <a:tc>
                  <a:txBody>
                    <a:bodyPr/>
                    <a:lstStyle/>
                    <a:p>
                      <a:pPr algn="l">
                        <a:lnSpc>
                          <a:spcPts val="2906"/>
                        </a:lnSpc>
                        <a:defRPr/>
                      </a:pPr>
                      <a:r>
                        <a:rPr lang="en-US" sz="2076">
                          <a:solidFill>
                            <a:srgbClr val="B244A2"/>
                          </a:solidFill>
                          <a:latin typeface="TT Drugs"/>
                        </a:rPr>
                        <a:t>|</a:t>
                      </a:r>
                      <a:endParaRPr lang="en-US" sz="1100"/>
                    </a:p>
                  </a:txBody>
                  <a:tcPr marL="197740" marR="197740" marT="197740" marB="197740" anchor="ctr">
                    <a:lnL w="0" cap="flat" cmpd="sng" algn="ctr">
                      <a:solidFill>
                        <a:srgbClr val="C3ED5B"/>
                      </a:solidFill>
                      <a:prstDash val="solid"/>
                      <a:round/>
                      <a:headEnd type="none" w="med" len="med"/>
                      <a:tailEnd type="none" w="med" len="med"/>
                    </a:lnL>
                    <a:lnR w="0" cap="flat" cmpd="sng" algn="ctr">
                      <a:solidFill>
                        <a:srgbClr val="C3ED5B"/>
                      </a:solidFill>
                      <a:prstDash val="solid"/>
                      <a:round/>
                      <a:headEnd type="none" w="med" len="med"/>
                      <a:tailEnd type="none" w="med" len="med"/>
                    </a:lnR>
                    <a:lnT w="0" cap="flat" cmpd="sng" algn="ctr">
                      <a:solidFill>
                        <a:srgbClr val="C3ED5B"/>
                      </a:solidFill>
                      <a:prstDash val="solid"/>
                      <a:round/>
                      <a:headEnd type="none" w="med" len="med"/>
                      <a:tailEnd type="none" w="med" len="med"/>
                    </a:lnT>
                    <a:lnB w="0" cap="flat" cmpd="sng" algn="ctr">
                      <a:solidFill>
                        <a:srgbClr val="C3ED5B"/>
                      </a:solidFill>
                      <a:prstDash val="solid"/>
                      <a:round/>
                      <a:headEnd type="none" w="med" len="med"/>
                      <a:tailEnd type="none" w="med" len="med"/>
                    </a:lnB>
                  </a:tcPr>
                </a:tc>
                <a:tc>
                  <a:txBody>
                    <a:bodyPr/>
                    <a:lstStyle/>
                    <a:p>
                      <a:pPr algn="l">
                        <a:lnSpc>
                          <a:spcPts val="3326"/>
                        </a:lnSpc>
                        <a:defRPr/>
                      </a:pPr>
                      <a:r>
                        <a:rPr lang="en-US" sz="2375" dirty="0">
                          <a:solidFill>
                            <a:srgbClr val="B244A2"/>
                          </a:solidFill>
                          <a:latin typeface="TT Chocolates"/>
                        </a:rPr>
                        <a:t>   Data Visualization</a:t>
                      </a:r>
                      <a:endParaRPr lang="en-US" sz="1100" dirty="0"/>
                    </a:p>
                  </a:txBody>
                  <a:tcPr marL="197740" marR="197740" marT="197740" marB="197740" anchor="ctr">
                    <a:lnL w="0" cap="flat" cmpd="sng" algn="ctr">
                      <a:solidFill>
                        <a:srgbClr val="C3ED5B"/>
                      </a:solidFill>
                      <a:prstDash val="solid"/>
                      <a:round/>
                      <a:headEnd type="none" w="med" len="med"/>
                      <a:tailEnd type="none" w="med" len="med"/>
                    </a:lnL>
                    <a:lnR w="0" cap="flat" cmpd="sng" algn="ctr">
                      <a:solidFill>
                        <a:srgbClr val="C3ED5B"/>
                      </a:solidFill>
                      <a:prstDash val="solid"/>
                      <a:round/>
                      <a:headEnd type="none" w="med" len="med"/>
                      <a:tailEnd type="none" w="med" len="med"/>
                    </a:lnR>
                    <a:lnT w="0" cap="flat" cmpd="sng" algn="ctr">
                      <a:solidFill>
                        <a:srgbClr val="C3ED5B"/>
                      </a:solidFill>
                      <a:prstDash val="solid"/>
                      <a:round/>
                      <a:headEnd type="none" w="med" len="med"/>
                      <a:tailEnd type="none" w="med" len="med"/>
                    </a:lnT>
                    <a:lnB w="0" cap="flat" cmpd="sng" algn="ctr">
                      <a:solidFill>
                        <a:srgbClr val="C3ED5B"/>
                      </a:solidFill>
                      <a:prstDash val="solid"/>
                      <a:round/>
                      <a:headEnd type="none" w="med" len="med"/>
                      <a:tailEnd type="none" w="med" len="med"/>
                    </a:lnB>
                  </a:tcPr>
                </a:tc>
                <a:extLst>
                  <a:ext uri="{0D108BD9-81ED-4DB2-BD59-A6C34878D82A}">
                    <a16:rowId xmlns:a16="http://schemas.microsoft.com/office/drawing/2014/main" val="10000"/>
                  </a:ext>
                </a:extLst>
              </a:tr>
              <a:tr h="866775">
                <a:tc>
                  <a:txBody>
                    <a:bodyPr/>
                    <a:lstStyle/>
                    <a:p>
                      <a:pPr algn="l">
                        <a:lnSpc>
                          <a:spcPts val="2906"/>
                        </a:lnSpc>
                        <a:defRPr/>
                      </a:pPr>
                      <a:r>
                        <a:rPr lang="en-US" sz="2076" dirty="0">
                          <a:solidFill>
                            <a:srgbClr val="B244A2"/>
                          </a:solidFill>
                          <a:latin typeface="TT Drugs"/>
                        </a:rPr>
                        <a:t>|   </a:t>
                      </a:r>
                      <a:endParaRPr lang="en-US" sz="1100" dirty="0"/>
                    </a:p>
                  </a:txBody>
                  <a:tcPr marL="197740" marR="197740" marT="197740" marB="197740" anchor="ctr">
                    <a:lnL w="0" cap="flat" cmpd="sng" algn="ctr">
                      <a:solidFill>
                        <a:srgbClr val="C3ED5B"/>
                      </a:solidFill>
                      <a:prstDash val="solid"/>
                      <a:round/>
                      <a:headEnd type="none" w="med" len="med"/>
                      <a:tailEnd type="none" w="med" len="med"/>
                    </a:lnL>
                    <a:lnR w="0" cap="flat" cmpd="sng" algn="ctr">
                      <a:solidFill>
                        <a:srgbClr val="C3ED5B"/>
                      </a:solidFill>
                      <a:prstDash val="solid"/>
                      <a:round/>
                      <a:headEnd type="none" w="med" len="med"/>
                      <a:tailEnd type="none" w="med" len="med"/>
                    </a:lnR>
                    <a:lnT w="0" cap="flat" cmpd="sng" algn="ctr">
                      <a:solidFill>
                        <a:srgbClr val="C3ED5B"/>
                      </a:solidFill>
                      <a:prstDash val="solid"/>
                      <a:round/>
                      <a:headEnd type="none" w="med" len="med"/>
                      <a:tailEnd type="none" w="med" len="med"/>
                    </a:lnT>
                    <a:lnB w="0" cap="flat" cmpd="sng" algn="ctr">
                      <a:solidFill>
                        <a:srgbClr val="C3ED5B"/>
                      </a:solidFill>
                      <a:prstDash val="solid"/>
                      <a:round/>
                      <a:headEnd type="none" w="med" len="med"/>
                      <a:tailEnd type="none" w="med" len="med"/>
                    </a:lnB>
                  </a:tcPr>
                </a:tc>
                <a:tc>
                  <a:txBody>
                    <a:bodyPr/>
                    <a:lstStyle/>
                    <a:p>
                      <a:pPr algn="l">
                        <a:lnSpc>
                          <a:spcPts val="3326"/>
                        </a:lnSpc>
                        <a:defRPr/>
                      </a:pPr>
                      <a:r>
                        <a:rPr lang="en-US" sz="2375" dirty="0">
                          <a:solidFill>
                            <a:srgbClr val="B244A2"/>
                          </a:solidFill>
                          <a:latin typeface="TT Chocolates"/>
                        </a:rPr>
                        <a:t>   System Overview</a:t>
                      </a:r>
                      <a:endParaRPr lang="en-US" sz="1100" dirty="0"/>
                    </a:p>
                  </a:txBody>
                  <a:tcPr marL="197740" marR="197740" marT="197740" marB="197740" anchor="ctr">
                    <a:lnL w="0" cap="flat" cmpd="sng" algn="ctr">
                      <a:solidFill>
                        <a:srgbClr val="C3ED5B"/>
                      </a:solidFill>
                      <a:prstDash val="solid"/>
                      <a:round/>
                      <a:headEnd type="none" w="med" len="med"/>
                      <a:tailEnd type="none" w="med" len="med"/>
                    </a:lnL>
                    <a:lnR w="0" cap="flat" cmpd="sng" algn="ctr">
                      <a:solidFill>
                        <a:srgbClr val="C3ED5B"/>
                      </a:solidFill>
                      <a:prstDash val="solid"/>
                      <a:round/>
                      <a:headEnd type="none" w="med" len="med"/>
                      <a:tailEnd type="none" w="med" len="med"/>
                    </a:lnR>
                    <a:lnT w="0" cap="flat" cmpd="sng" algn="ctr">
                      <a:solidFill>
                        <a:srgbClr val="C3ED5B"/>
                      </a:solidFill>
                      <a:prstDash val="solid"/>
                      <a:round/>
                      <a:headEnd type="none" w="med" len="med"/>
                      <a:tailEnd type="none" w="med" len="med"/>
                    </a:lnT>
                    <a:lnB w="0" cap="flat" cmpd="sng" algn="ctr">
                      <a:solidFill>
                        <a:srgbClr val="C3ED5B"/>
                      </a:solidFill>
                      <a:prstDash val="solid"/>
                      <a:round/>
                      <a:headEnd type="none" w="med" len="med"/>
                      <a:tailEnd type="none" w="med" len="med"/>
                    </a:lnB>
                  </a:tcPr>
                </a:tc>
                <a:extLst>
                  <a:ext uri="{0D108BD9-81ED-4DB2-BD59-A6C34878D82A}">
                    <a16:rowId xmlns:a16="http://schemas.microsoft.com/office/drawing/2014/main" val="10001"/>
                  </a:ext>
                </a:extLst>
              </a:tr>
              <a:tr h="866775">
                <a:tc>
                  <a:txBody>
                    <a:bodyPr/>
                    <a:lstStyle/>
                    <a:p>
                      <a:pPr algn="l">
                        <a:lnSpc>
                          <a:spcPts val="2906"/>
                        </a:lnSpc>
                        <a:defRPr/>
                      </a:pPr>
                      <a:endParaRPr lang="en-US" sz="1100"/>
                    </a:p>
                  </a:txBody>
                  <a:tcPr marL="197740" marR="197740" marT="197740" marB="197740" anchor="ctr">
                    <a:lnL w="0" cap="flat" cmpd="sng" algn="ctr">
                      <a:solidFill>
                        <a:srgbClr val="C3ED5B"/>
                      </a:solidFill>
                      <a:prstDash val="solid"/>
                      <a:round/>
                      <a:headEnd type="none" w="med" len="med"/>
                      <a:tailEnd type="none" w="med" len="med"/>
                    </a:lnL>
                    <a:lnR w="0" cap="flat" cmpd="sng" algn="ctr">
                      <a:solidFill>
                        <a:srgbClr val="C3ED5B"/>
                      </a:solidFill>
                      <a:prstDash val="solid"/>
                      <a:round/>
                      <a:headEnd type="none" w="med" len="med"/>
                      <a:tailEnd type="none" w="med" len="med"/>
                    </a:lnR>
                    <a:lnT w="0" cap="flat" cmpd="sng" algn="ctr">
                      <a:solidFill>
                        <a:srgbClr val="C3ED5B"/>
                      </a:solidFill>
                      <a:prstDash val="solid"/>
                      <a:round/>
                      <a:headEnd type="none" w="med" len="med"/>
                      <a:tailEnd type="none" w="med" len="med"/>
                    </a:lnT>
                    <a:lnB w="0" cap="flat" cmpd="sng" algn="ctr">
                      <a:solidFill>
                        <a:srgbClr val="C3ED5B"/>
                      </a:solidFill>
                      <a:prstDash val="solid"/>
                      <a:round/>
                      <a:headEnd type="none" w="med" len="med"/>
                      <a:tailEnd type="none" w="med" len="med"/>
                    </a:lnB>
                  </a:tcPr>
                </a:tc>
                <a:tc>
                  <a:txBody>
                    <a:bodyPr/>
                    <a:lstStyle/>
                    <a:p>
                      <a:pPr algn="l">
                        <a:lnSpc>
                          <a:spcPts val="3326"/>
                        </a:lnSpc>
                        <a:defRPr/>
                      </a:pPr>
                      <a:endParaRPr lang="en-US" sz="1100" dirty="0"/>
                    </a:p>
                  </a:txBody>
                  <a:tcPr marL="197740" marR="197740" marT="197740" marB="197740" anchor="ctr">
                    <a:lnL w="0" cap="flat" cmpd="sng" algn="ctr">
                      <a:solidFill>
                        <a:srgbClr val="C3ED5B"/>
                      </a:solidFill>
                      <a:prstDash val="solid"/>
                      <a:round/>
                      <a:headEnd type="none" w="med" len="med"/>
                      <a:tailEnd type="none" w="med" len="med"/>
                    </a:lnL>
                    <a:lnR w="0" cap="flat" cmpd="sng" algn="ctr">
                      <a:solidFill>
                        <a:srgbClr val="C3ED5B"/>
                      </a:solidFill>
                      <a:prstDash val="solid"/>
                      <a:round/>
                      <a:headEnd type="none" w="med" len="med"/>
                      <a:tailEnd type="none" w="med" len="med"/>
                    </a:lnR>
                    <a:lnT w="0" cap="flat" cmpd="sng" algn="ctr">
                      <a:solidFill>
                        <a:srgbClr val="C3ED5B"/>
                      </a:solidFill>
                      <a:prstDash val="solid"/>
                      <a:round/>
                      <a:headEnd type="none" w="med" len="med"/>
                      <a:tailEnd type="none" w="med" len="med"/>
                    </a:lnT>
                    <a:lnB w="0" cap="flat" cmpd="sng" algn="ctr">
                      <a:solidFill>
                        <a:srgbClr val="C3ED5B"/>
                      </a:solidFill>
                      <a:prstDash val="solid"/>
                      <a:round/>
                      <a:headEnd type="none" w="med" len="med"/>
                      <a:tailEnd type="none" w="med" len="med"/>
                    </a:lnB>
                  </a:tcPr>
                </a:tc>
                <a:extLst>
                  <a:ext uri="{0D108BD9-81ED-4DB2-BD59-A6C34878D82A}">
                    <a16:rowId xmlns:a16="http://schemas.microsoft.com/office/drawing/2014/main" val="10002"/>
                  </a:ext>
                </a:extLst>
              </a:tr>
              <a:tr h="866775">
                <a:tc>
                  <a:txBody>
                    <a:bodyPr/>
                    <a:lstStyle/>
                    <a:p>
                      <a:pPr algn="l">
                        <a:lnSpc>
                          <a:spcPts val="2906"/>
                        </a:lnSpc>
                        <a:defRPr/>
                      </a:pPr>
                      <a:endParaRPr lang="en-US" sz="1100" dirty="0"/>
                    </a:p>
                  </a:txBody>
                  <a:tcPr marL="197740" marR="197740" marT="197740" marB="197740" anchor="ctr">
                    <a:lnL w="0" cap="flat" cmpd="sng" algn="ctr">
                      <a:solidFill>
                        <a:srgbClr val="C3ED5B"/>
                      </a:solidFill>
                      <a:prstDash val="solid"/>
                      <a:round/>
                      <a:headEnd type="none" w="med" len="med"/>
                      <a:tailEnd type="none" w="med" len="med"/>
                    </a:lnL>
                    <a:lnR w="0" cap="flat" cmpd="sng" algn="ctr">
                      <a:solidFill>
                        <a:srgbClr val="C3ED5B"/>
                      </a:solidFill>
                      <a:prstDash val="solid"/>
                      <a:round/>
                      <a:headEnd type="none" w="med" len="med"/>
                      <a:tailEnd type="none" w="med" len="med"/>
                    </a:lnR>
                    <a:lnT w="0" cap="flat" cmpd="sng" algn="ctr">
                      <a:solidFill>
                        <a:srgbClr val="C3ED5B"/>
                      </a:solidFill>
                      <a:prstDash val="solid"/>
                      <a:round/>
                      <a:headEnd type="none" w="med" len="med"/>
                      <a:tailEnd type="none" w="med" len="med"/>
                    </a:lnT>
                    <a:lnB w="0" cap="flat" cmpd="sng" algn="ctr">
                      <a:solidFill>
                        <a:srgbClr val="C3ED5B"/>
                      </a:solidFill>
                      <a:prstDash val="solid"/>
                      <a:round/>
                      <a:headEnd type="none" w="med" len="med"/>
                      <a:tailEnd type="none" w="med" len="med"/>
                    </a:lnB>
                  </a:tcPr>
                </a:tc>
                <a:tc>
                  <a:txBody>
                    <a:bodyPr/>
                    <a:lstStyle/>
                    <a:p>
                      <a:pPr algn="l">
                        <a:lnSpc>
                          <a:spcPts val="3326"/>
                        </a:lnSpc>
                        <a:defRPr/>
                      </a:pPr>
                      <a:endParaRPr lang="en-US" sz="1100" dirty="0"/>
                    </a:p>
                  </a:txBody>
                  <a:tcPr marL="197740" marR="197740" marT="197740" marB="197740" anchor="ctr">
                    <a:lnL w="0" cap="flat" cmpd="sng" algn="ctr">
                      <a:solidFill>
                        <a:srgbClr val="C3ED5B"/>
                      </a:solidFill>
                      <a:prstDash val="solid"/>
                      <a:round/>
                      <a:headEnd type="none" w="med" len="med"/>
                      <a:tailEnd type="none" w="med" len="med"/>
                    </a:lnL>
                    <a:lnR w="0" cap="flat" cmpd="sng" algn="ctr">
                      <a:solidFill>
                        <a:srgbClr val="C3ED5B"/>
                      </a:solidFill>
                      <a:prstDash val="solid"/>
                      <a:round/>
                      <a:headEnd type="none" w="med" len="med"/>
                      <a:tailEnd type="none" w="med" len="med"/>
                    </a:lnR>
                    <a:lnT w="0" cap="flat" cmpd="sng" algn="ctr">
                      <a:solidFill>
                        <a:srgbClr val="C3ED5B"/>
                      </a:solidFill>
                      <a:prstDash val="solid"/>
                      <a:round/>
                      <a:headEnd type="none" w="med" len="med"/>
                      <a:tailEnd type="none" w="med" len="med"/>
                    </a:lnT>
                    <a:lnB w="0" cap="flat" cmpd="sng" algn="ctr">
                      <a:solidFill>
                        <a:srgbClr val="C3ED5B"/>
                      </a:solidFill>
                      <a:prstDash val="solid"/>
                      <a:round/>
                      <a:headEnd type="none" w="med" len="med"/>
                      <a:tailEnd type="none" w="med" len="med"/>
                    </a:lnB>
                  </a:tcPr>
                </a:tc>
                <a:extLst>
                  <a:ext uri="{0D108BD9-81ED-4DB2-BD59-A6C34878D82A}">
                    <a16:rowId xmlns:a16="http://schemas.microsoft.com/office/drawing/2014/main" val="10003"/>
                  </a:ext>
                </a:extLst>
              </a:tr>
            </a:tbl>
          </a:graphicData>
        </a:graphic>
      </p:graphicFrame>
      <p:sp>
        <p:nvSpPr>
          <p:cNvPr id="4" name="Freeform 4"/>
          <p:cNvSpPr/>
          <p:nvPr/>
        </p:nvSpPr>
        <p:spPr>
          <a:xfrm>
            <a:off x="-4467531" y="-4353851"/>
            <a:ext cx="12965360" cy="12236058"/>
          </a:xfrm>
          <a:custGeom>
            <a:avLst/>
            <a:gdLst/>
            <a:ahLst/>
            <a:cxnLst/>
            <a:rect l="l" t="t" r="r" b="b"/>
            <a:pathLst>
              <a:path w="12965360" h="12236058">
                <a:moveTo>
                  <a:pt x="0" y="0"/>
                </a:moveTo>
                <a:lnTo>
                  <a:pt x="12965360" y="0"/>
                </a:lnTo>
                <a:lnTo>
                  <a:pt x="12965360" y="12236058"/>
                </a:lnTo>
                <a:lnTo>
                  <a:pt x="0" y="12236058"/>
                </a:lnTo>
                <a:lnTo>
                  <a:pt x="0" y="0"/>
                </a:lnTo>
                <a:close/>
              </a:path>
            </a:pathLst>
          </a:custGeom>
          <a:blipFill>
            <a:blip r:embed="rId2"/>
            <a:stretch>
              <a:fillRect/>
            </a:stretch>
          </a:blipFill>
        </p:spPr>
      </p:sp>
      <p:sp>
        <p:nvSpPr>
          <p:cNvPr id="5" name="Freeform 5"/>
          <p:cNvSpPr/>
          <p:nvPr/>
        </p:nvSpPr>
        <p:spPr>
          <a:xfrm>
            <a:off x="-4967174" y="3009900"/>
            <a:ext cx="12113698" cy="11376781"/>
          </a:xfrm>
          <a:custGeom>
            <a:avLst/>
            <a:gdLst/>
            <a:ahLst/>
            <a:cxnLst/>
            <a:rect l="l" t="t" r="r" b="b"/>
            <a:pathLst>
              <a:path w="12113698" h="11376781">
                <a:moveTo>
                  <a:pt x="0" y="0"/>
                </a:moveTo>
                <a:lnTo>
                  <a:pt x="12113698" y="0"/>
                </a:lnTo>
                <a:lnTo>
                  <a:pt x="12113698" y="11376781"/>
                </a:lnTo>
                <a:lnTo>
                  <a:pt x="0" y="11376781"/>
                </a:lnTo>
                <a:lnTo>
                  <a:pt x="0" y="0"/>
                </a:lnTo>
                <a:close/>
              </a:path>
            </a:pathLst>
          </a:custGeom>
          <a:blipFill>
            <a:blip r:embed="rId3"/>
            <a:stretch>
              <a:fillRect/>
            </a:stretch>
          </a:blipFill>
        </p:spPr>
      </p:sp>
      <p:sp>
        <p:nvSpPr>
          <p:cNvPr id="6" name="Freeform 6"/>
          <p:cNvSpPr/>
          <p:nvPr/>
        </p:nvSpPr>
        <p:spPr>
          <a:xfrm>
            <a:off x="1710813" y="2060353"/>
            <a:ext cx="6366745" cy="6366745"/>
          </a:xfrm>
          <a:custGeom>
            <a:avLst/>
            <a:gdLst/>
            <a:ahLst/>
            <a:cxnLst/>
            <a:rect l="l" t="t" r="r" b="b"/>
            <a:pathLst>
              <a:path w="6366745" h="6366745">
                <a:moveTo>
                  <a:pt x="0" y="0"/>
                </a:moveTo>
                <a:lnTo>
                  <a:pt x="6366745" y="0"/>
                </a:lnTo>
                <a:lnTo>
                  <a:pt x="6366745" y="6366744"/>
                </a:lnTo>
                <a:lnTo>
                  <a:pt x="0" y="6366744"/>
                </a:lnTo>
                <a:lnTo>
                  <a:pt x="0" y="0"/>
                </a:lnTo>
                <a:close/>
              </a:path>
            </a:pathLst>
          </a:custGeom>
          <a:blipFill>
            <a:blip r:embed="rId4">
              <a:alphaModFix amt="12000"/>
              <a:extLst>
                <a:ext uri="{96DAC541-7B7A-43D3-8B79-37D633B846F1}">
                  <asvg:svgBlip xmlns:asvg="http://schemas.microsoft.com/office/drawing/2016/SVG/main" r:embed="rId5"/>
                </a:ext>
              </a:extLst>
            </a:blip>
            <a:stretch>
              <a:fillRect/>
            </a:stretch>
          </a:blipFill>
        </p:spPr>
      </p:sp>
      <p:sp>
        <p:nvSpPr>
          <p:cNvPr id="7" name="TextBox 7"/>
          <p:cNvSpPr txBox="1"/>
          <p:nvPr/>
        </p:nvSpPr>
        <p:spPr>
          <a:xfrm>
            <a:off x="9063825" y="42867"/>
            <a:ext cx="7773738" cy="1552575"/>
          </a:xfrm>
          <a:prstGeom prst="rect">
            <a:avLst/>
          </a:prstGeom>
        </p:spPr>
        <p:txBody>
          <a:bodyPr lIns="0" tIns="0" rIns="0" bIns="0" rtlCol="0" anchor="t">
            <a:spAutoFit/>
          </a:bodyPr>
          <a:lstStyle/>
          <a:p>
            <a:pPr algn="l">
              <a:lnSpc>
                <a:spcPts val="12203"/>
              </a:lnSpc>
            </a:pPr>
            <a:r>
              <a:rPr lang="en-US" sz="10169" dirty="0">
                <a:solidFill>
                  <a:srgbClr val="B244A2"/>
                </a:solidFill>
                <a:latin typeface="TT Drugs Bold"/>
              </a:rPr>
              <a:t>Agenda</a:t>
            </a:r>
          </a:p>
        </p:txBody>
      </p:sp>
      <p:graphicFrame>
        <p:nvGraphicFramePr>
          <p:cNvPr id="8" name="Table 3">
            <a:extLst>
              <a:ext uri="{FF2B5EF4-FFF2-40B4-BE49-F238E27FC236}">
                <a16:creationId xmlns:a16="http://schemas.microsoft.com/office/drawing/2014/main" id="{B1CB1C64-EE23-BDA3-E5DB-6C22188EA7D5}"/>
              </a:ext>
            </a:extLst>
          </p:cNvPr>
          <p:cNvGraphicFramePr>
            <a:graphicFrameLocks noGrp="1"/>
          </p:cNvGraphicFramePr>
          <p:nvPr>
            <p:extLst>
              <p:ext uri="{D42A27DB-BD31-4B8C-83A1-F6EECF244321}">
                <p14:modId xmlns:p14="http://schemas.microsoft.com/office/powerpoint/2010/main" val="3397383387"/>
              </p:ext>
            </p:extLst>
          </p:nvPr>
        </p:nvGraphicFramePr>
        <p:xfrm>
          <a:off x="9019936" y="5143500"/>
          <a:ext cx="4800600" cy="3467100"/>
        </p:xfrm>
        <a:graphic>
          <a:graphicData uri="http://schemas.openxmlformats.org/drawingml/2006/table">
            <a:tbl>
              <a:tblPr/>
              <a:tblGrid>
                <a:gridCol w="867633">
                  <a:extLst>
                    <a:ext uri="{9D8B030D-6E8A-4147-A177-3AD203B41FA5}">
                      <a16:colId xmlns:a16="http://schemas.microsoft.com/office/drawing/2014/main" val="20000"/>
                    </a:ext>
                  </a:extLst>
                </a:gridCol>
                <a:gridCol w="3932967">
                  <a:extLst>
                    <a:ext uri="{9D8B030D-6E8A-4147-A177-3AD203B41FA5}">
                      <a16:colId xmlns:a16="http://schemas.microsoft.com/office/drawing/2014/main" val="20001"/>
                    </a:ext>
                  </a:extLst>
                </a:gridCol>
              </a:tblGrid>
              <a:tr h="866775">
                <a:tc>
                  <a:txBody>
                    <a:bodyPr/>
                    <a:lstStyle/>
                    <a:p>
                      <a:pPr algn="l">
                        <a:lnSpc>
                          <a:spcPts val="2906"/>
                        </a:lnSpc>
                        <a:defRPr/>
                      </a:pPr>
                      <a:r>
                        <a:rPr lang="en-US" sz="2076">
                          <a:solidFill>
                            <a:srgbClr val="B244A2"/>
                          </a:solidFill>
                          <a:latin typeface="TT Drugs"/>
                        </a:rPr>
                        <a:t>|</a:t>
                      </a:r>
                      <a:endParaRPr lang="en-US" sz="1100"/>
                    </a:p>
                  </a:txBody>
                  <a:tcPr marL="197740" marR="197740" marT="197740" marB="197740" anchor="ctr">
                    <a:lnL w="0" cap="flat" cmpd="sng" algn="ctr">
                      <a:solidFill>
                        <a:srgbClr val="C3ED5B"/>
                      </a:solidFill>
                      <a:prstDash val="solid"/>
                      <a:round/>
                      <a:headEnd type="none" w="med" len="med"/>
                      <a:tailEnd type="none" w="med" len="med"/>
                    </a:lnL>
                    <a:lnR w="0" cap="flat" cmpd="sng" algn="ctr">
                      <a:solidFill>
                        <a:srgbClr val="C3ED5B"/>
                      </a:solidFill>
                      <a:prstDash val="solid"/>
                      <a:round/>
                      <a:headEnd type="none" w="med" len="med"/>
                      <a:tailEnd type="none" w="med" len="med"/>
                    </a:lnR>
                    <a:lnT w="0" cap="flat" cmpd="sng" algn="ctr">
                      <a:solidFill>
                        <a:srgbClr val="C3ED5B"/>
                      </a:solidFill>
                      <a:prstDash val="solid"/>
                      <a:round/>
                      <a:headEnd type="none" w="med" len="med"/>
                      <a:tailEnd type="none" w="med" len="med"/>
                    </a:lnT>
                    <a:lnB w="0" cap="flat" cmpd="sng" algn="ctr">
                      <a:solidFill>
                        <a:srgbClr val="C3ED5B"/>
                      </a:solidFill>
                      <a:prstDash val="solid"/>
                      <a:round/>
                      <a:headEnd type="none" w="med" len="med"/>
                      <a:tailEnd type="none" w="med" len="med"/>
                    </a:lnB>
                  </a:tcPr>
                </a:tc>
                <a:tc>
                  <a:txBody>
                    <a:bodyPr/>
                    <a:lstStyle/>
                    <a:p>
                      <a:pPr algn="l">
                        <a:lnSpc>
                          <a:spcPts val="3326"/>
                        </a:lnSpc>
                        <a:defRPr/>
                      </a:pPr>
                      <a:r>
                        <a:rPr lang="en-US" sz="2375" dirty="0">
                          <a:solidFill>
                            <a:srgbClr val="B244A2"/>
                          </a:solidFill>
                          <a:latin typeface="TT Chocolates"/>
                        </a:rPr>
                        <a:t>   Data Overview </a:t>
                      </a:r>
                    </a:p>
                  </a:txBody>
                  <a:tcPr marL="197740" marR="197740" marT="197740" marB="197740" anchor="ctr">
                    <a:lnL w="0" cap="flat" cmpd="sng" algn="ctr">
                      <a:solidFill>
                        <a:srgbClr val="C3ED5B"/>
                      </a:solidFill>
                      <a:prstDash val="solid"/>
                      <a:round/>
                      <a:headEnd type="none" w="med" len="med"/>
                      <a:tailEnd type="none" w="med" len="med"/>
                    </a:lnL>
                    <a:lnR w="0" cap="flat" cmpd="sng" algn="ctr">
                      <a:solidFill>
                        <a:srgbClr val="C3ED5B"/>
                      </a:solidFill>
                      <a:prstDash val="solid"/>
                      <a:round/>
                      <a:headEnd type="none" w="med" len="med"/>
                      <a:tailEnd type="none" w="med" len="med"/>
                    </a:lnR>
                    <a:lnT w="0" cap="flat" cmpd="sng" algn="ctr">
                      <a:solidFill>
                        <a:srgbClr val="C3ED5B"/>
                      </a:solidFill>
                      <a:prstDash val="solid"/>
                      <a:round/>
                      <a:headEnd type="none" w="med" len="med"/>
                      <a:tailEnd type="none" w="med" len="med"/>
                    </a:lnT>
                    <a:lnB w="0" cap="flat" cmpd="sng" algn="ctr">
                      <a:solidFill>
                        <a:srgbClr val="C3ED5B"/>
                      </a:solidFill>
                      <a:prstDash val="solid"/>
                      <a:round/>
                      <a:headEnd type="none" w="med" len="med"/>
                      <a:tailEnd type="none" w="med" len="med"/>
                    </a:lnB>
                  </a:tcPr>
                </a:tc>
                <a:extLst>
                  <a:ext uri="{0D108BD9-81ED-4DB2-BD59-A6C34878D82A}">
                    <a16:rowId xmlns:a16="http://schemas.microsoft.com/office/drawing/2014/main" val="10000"/>
                  </a:ext>
                </a:extLst>
              </a:tr>
              <a:tr h="866775">
                <a:tc>
                  <a:txBody>
                    <a:bodyPr/>
                    <a:lstStyle/>
                    <a:p>
                      <a:pPr algn="l">
                        <a:lnSpc>
                          <a:spcPts val="2906"/>
                        </a:lnSpc>
                        <a:defRPr/>
                      </a:pPr>
                      <a:r>
                        <a:rPr lang="en-US" sz="2076" dirty="0">
                          <a:solidFill>
                            <a:srgbClr val="B244A2"/>
                          </a:solidFill>
                          <a:latin typeface="TT Drugs"/>
                        </a:rPr>
                        <a:t>|   </a:t>
                      </a:r>
                      <a:endParaRPr lang="en-US" sz="1100" dirty="0"/>
                    </a:p>
                  </a:txBody>
                  <a:tcPr marL="197740" marR="197740" marT="197740" marB="197740" anchor="ctr">
                    <a:lnL w="0" cap="flat" cmpd="sng" algn="ctr">
                      <a:solidFill>
                        <a:srgbClr val="C3ED5B"/>
                      </a:solidFill>
                      <a:prstDash val="solid"/>
                      <a:round/>
                      <a:headEnd type="none" w="med" len="med"/>
                      <a:tailEnd type="none" w="med" len="med"/>
                    </a:lnL>
                    <a:lnR w="0" cap="flat" cmpd="sng" algn="ctr">
                      <a:solidFill>
                        <a:srgbClr val="C3ED5B"/>
                      </a:solidFill>
                      <a:prstDash val="solid"/>
                      <a:round/>
                      <a:headEnd type="none" w="med" len="med"/>
                      <a:tailEnd type="none" w="med" len="med"/>
                    </a:lnR>
                    <a:lnT w="0" cap="flat" cmpd="sng" algn="ctr">
                      <a:solidFill>
                        <a:srgbClr val="C3ED5B"/>
                      </a:solidFill>
                      <a:prstDash val="solid"/>
                      <a:round/>
                      <a:headEnd type="none" w="med" len="med"/>
                      <a:tailEnd type="none" w="med" len="med"/>
                    </a:lnT>
                    <a:lnB w="0" cap="flat" cmpd="sng" algn="ctr">
                      <a:solidFill>
                        <a:srgbClr val="C3ED5B"/>
                      </a:solidFill>
                      <a:prstDash val="solid"/>
                      <a:round/>
                      <a:headEnd type="none" w="med" len="med"/>
                      <a:tailEnd type="none" w="med" len="med"/>
                    </a:lnB>
                  </a:tcPr>
                </a:tc>
                <a:tc>
                  <a:txBody>
                    <a:bodyPr/>
                    <a:lstStyle/>
                    <a:p>
                      <a:pPr marL="0" marR="0" lvl="0" indent="0" algn="l" defTabSz="914400" rtl="0" eaLnBrk="1" fontAlgn="auto" latinLnBrk="0" hangingPunct="1">
                        <a:lnSpc>
                          <a:spcPts val="3326"/>
                        </a:lnSpc>
                        <a:spcBef>
                          <a:spcPts val="0"/>
                        </a:spcBef>
                        <a:spcAft>
                          <a:spcPts val="0"/>
                        </a:spcAft>
                        <a:buClrTx/>
                        <a:buSzTx/>
                        <a:buFontTx/>
                        <a:buNone/>
                        <a:tabLst/>
                        <a:defRPr/>
                      </a:pPr>
                      <a:r>
                        <a:rPr lang="en-US" sz="2375" dirty="0">
                          <a:solidFill>
                            <a:srgbClr val="B244A2"/>
                          </a:solidFill>
                          <a:latin typeface="TT Chocolates"/>
                        </a:rPr>
                        <a:t>   Data Ingestion </a:t>
                      </a:r>
                    </a:p>
                  </a:txBody>
                  <a:tcPr marL="197740" marR="197740" marT="197740" marB="197740" anchor="ctr">
                    <a:lnL w="0" cap="flat" cmpd="sng" algn="ctr">
                      <a:solidFill>
                        <a:srgbClr val="C3ED5B"/>
                      </a:solidFill>
                      <a:prstDash val="solid"/>
                      <a:round/>
                      <a:headEnd type="none" w="med" len="med"/>
                      <a:tailEnd type="none" w="med" len="med"/>
                    </a:lnL>
                    <a:lnR w="0" cap="flat" cmpd="sng" algn="ctr">
                      <a:solidFill>
                        <a:srgbClr val="C3ED5B"/>
                      </a:solidFill>
                      <a:prstDash val="solid"/>
                      <a:round/>
                      <a:headEnd type="none" w="med" len="med"/>
                      <a:tailEnd type="none" w="med" len="med"/>
                    </a:lnR>
                    <a:lnT w="0" cap="flat" cmpd="sng" algn="ctr">
                      <a:solidFill>
                        <a:srgbClr val="C3ED5B"/>
                      </a:solidFill>
                      <a:prstDash val="solid"/>
                      <a:round/>
                      <a:headEnd type="none" w="med" len="med"/>
                      <a:tailEnd type="none" w="med" len="med"/>
                    </a:lnT>
                    <a:lnB w="0" cap="flat" cmpd="sng" algn="ctr">
                      <a:solidFill>
                        <a:srgbClr val="C3ED5B"/>
                      </a:solidFill>
                      <a:prstDash val="solid"/>
                      <a:round/>
                      <a:headEnd type="none" w="med" len="med"/>
                      <a:tailEnd type="none" w="med" len="med"/>
                    </a:lnB>
                  </a:tcPr>
                </a:tc>
                <a:extLst>
                  <a:ext uri="{0D108BD9-81ED-4DB2-BD59-A6C34878D82A}">
                    <a16:rowId xmlns:a16="http://schemas.microsoft.com/office/drawing/2014/main" val="10001"/>
                  </a:ext>
                </a:extLst>
              </a:tr>
              <a:tr h="866775">
                <a:tc>
                  <a:txBody>
                    <a:bodyPr/>
                    <a:lstStyle/>
                    <a:p>
                      <a:pPr algn="l">
                        <a:lnSpc>
                          <a:spcPts val="2906"/>
                        </a:lnSpc>
                        <a:defRPr/>
                      </a:pPr>
                      <a:r>
                        <a:rPr lang="en-US" sz="2000" dirty="0">
                          <a:solidFill>
                            <a:srgbClr val="B244A2"/>
                          </a:solidFill>
                          <a:latin typeface="TT Drugs"/>
                        </a:rPr>
                        <a:t>|</a:t>
                      </a:r>
                      <a:endParaRPr lang="en-US" sz="2000" b="1" dirty="0"/>
                    </a:p>
                  </a:txBody>
                  <a:tcPr marL="197740" marR="197740" marT="197740" marB="197740" anchor="ctr">
                    <a:lnL w="0" cap="flat" cmpd="sng" algn="ctr">
                      <a:solidFill>
                        <a:srgbClr val="C3ED5B"/>
                      </a:solidFill>
                      <a:prstDash val="solid"/>
                      <a:round/>
                      <a:headEnd type="none" w="med" len="med"/>
                      <a:tailEnd type="none" w="med" len="med"/>
                    </a:lnL>
                    <a:lnR w="0" cap="flat" cmpd="sng" algn="ctr">
                      <a:solidFill>
                        <a:srgbClr val="C3ED5B"/>
                      </a:solidFill>
                      <a:prstDash val="solid"/>
                      <a:round/>
                      <a:headEnd type="none" w="med" len="med"/>
                      <a:tailEnd type="none" w="med" len="med"/>
                    </a:lnR>
                    <a:lnT w="0" cap="flat" cmpd="sng" algn="ctr">
                      <a:solidFill>
                        <a:srgbClr val="C3ED5B"/>
                      </a:solidFill>
                      <a:prstDash val="solid"/>
                      <a:round/>
                      <a:headEnd type="none" w="med" len="med"/>
                      <a:tailEnd type="none" w="med" len="med"/>
                    </a:lnT>
                    <a:lnB w="0" cap="flat" cmpd="sng" algn="ctr">
                      <a:solidFill>
                        <a:srgbClr val="C3ED5B"/>
                      </a:solidFill>
                      <a:prstDash val="solid"/>
                      <a:round/>
                      <a:headEnd type="none" w="med" len="med"/>
                      <a:tailEnd type="none" w="med" len="med"/>
                    </a:lnB>
                  </a:tcPr>
                </a:tc>
                <a:tc>
                  <a:txBody>
                    <a:bodyPr/>
                    <a:lstStyle/>
                    <a:p>
                      <a:pPr marL="0" marR="0" lvl="0" indent="0" algn="l" defTabSz="914400" rtl="0" eaLnBrk="1" fontAlgn="auto" latinLnBrk="0" hangingPunct="1">
                        <a:lnSpc>
                          <a:spcPts val="3326"/>
                        </a:lnSpc>
                        <a:spcBef>
                          <a:spcPts val="0"/>
                        </a:spcBef>
                        <a:spcAft>
                          <a:spcPts val="0"/>
                        </a:spcAft>
                        <a:buClrTx/>
                        <a:buSzTx/>
                        <a:buFontTx/>
                        <a:buNone/>
                        <a:tabLst/>
                        <a:defRPr/>
                      </a:pPr>
                      <a:r>
                        <a:rPr lang="en-US" sz="1100" dirty="0"/>
                        <a:t>      </a:t>
                      </a:r>
                      <a:r>
                        <a:rPr lang="en-US" sz="2400" dirty="0">
                          <a:solidFill>
                            <a:srgbClr val="B244A2"/>
                          </a:solidFill>
                          <a:latin typeface="TT Chocolates"/>
                        </a:rPr>
                        <a:t>Data Transformation  </a:t>
                      </a:r>
                      <a:endParaRPr lang="en-US" sz="800" dirty="0"/>
                    </a:p>
                  </a:txBody>
                  <a:tcPr marL="197740" marR="197740" marT="197740" marB="197740" anchor="ctr">
                    <a:lnL w="0" cap="flat" cmpd="sng" algn="ctr">
                      <a:solidFill>
                        <a:srgbClr val="C3ED5B"/>
                      </a:solidFill>
                      <a:prstDash val="solid"/>
                      <a:round/>
                      <a:headEnd type="none" w="med" len="med"/>
                      <a:tailEnd type="none" w="med" len="med"/>
                    </a:lnL>
                    <a:lnR w="0" cap="flat" cmpd="sng" algn="ctr">
                      <a:solidFill>
                        <a:srgbClr val="C3ED5B"/>
                      </a:solidFill>
                      <a:prstDash val="solid"/>
                      <a:round/>
                      <a:headEnd type="none" w="med" len="med"/>
                      <a:tailEnd type="none" w="med" len="med"/>
                    </a:lnR>
                    <a:lnT w="0" cap="flat" cmpd="sng" algn="ctr">
                      <a:solidFill>
                        <a:srgbClr val="C3ED5B"/>
                      </a:solidFill>
                      <a:prstDash val="solid"/>
                      <a:round/>
                      <a:headEnd type="none" w="med" len="med"/>
                      <a:tailEnd type="none" w="med" len="med"/>
                    </a:lnT>
                    <a:lnB w="0" cap="flat" cmpd="sng" algn="ctr">
                      <a:solidFill>
                        <a:srgbClr val="C3ED5B"/>
                      </a:solidFill>
                      <a:prstDash val="solid"/>
                      <a:round/>
                      <a:headEnd type="none" w="med" len="med"/>
                      <a:tailEnd type="none" w="med" len="med"/>
                    </a:lnB>
                  </a:tcPr>
                </a:tc>
                <a:extLst>
                  <a:ext uri="{0D108BD9-81ED-4DB2-BD59-A6C34878D82A}">
                    <a16:rowId xmlns:a16="http://schemas.microsoft.com/office/drawing/2014/main" val="10002"/>
                  </a:ext>
                </a:extLst>
              </a:tr>
              <a:tr h="866775">
                <a:tc>
                  <a:txBody>
                    <a:bodyPr/>
                    <a:lstStyle/>
                    <a:p>
                      <a:pPr algn="l">
                        <a:lnSpc>
                          <a:spcPts val="2906"/>
                        </a:lnSpc>
                        <a:defRPr/>
                      </a:pPr>
                      <a:endParaRPr lang="en-US" sz="1100" dirty="0"/>
                    </a:p>
                  </a:txBody>
                  <a:tcPr marL="197740" marR="197740" marT="197740" marB="197740" anchor="ctr">
                    <a:lnL w="0" cap="flat" cmpd="sng" algn="ctr">
                      <a:solidFill>
                        <a:srgbClr val="C3ED5B"/>
                      </a:solidFill>
                      <a:prstDash val="solid"/>
                      <a:round/>
                      <a:headEnd type="none" w="med" len="med"/>
                      <a:tailEnd type="none" w="med" len="med"/>
                    </a:lnL>
                    <a:lnR w="0" cap="flat" cmpd="sng" algn="ctr">
                      <a:solidFill>
                        <a:srgbClr val="C3ED5B"/>
                      </a:solidFill>
                      <a:prstDash val="solid"/>
                      <a:round/>
                      <a:headEnd type="none" w="med" len="med"/>
                      <a:tailEnd type="none" w="med" len="med"/>
                    </a:lnR>
                    <a:lnT w="0" cap="flat" cmpd="sng" algn="ctr">
                      <a:solidFill>
                        <a:srgbClr val="C3ED5B"/>
                      </a:solidFill>
                      <a:prstDash val="solid"/>
                      <a:round/>
                      <a:headEnd type="none" w="med" len="med"/>
                      <a:tailEnd type="none" w="med" len="med"/>
                    </a:lnT>
                    <a:lnB w="0" cap="flat" cmpd="sng" algn="ctr">
                      <a:solidFill>
                        <a:srgbClr val="C3ED5B"/>
                      </a:solidFill>
                      <a:prstDash val="solid"/>
                      <a:round/>
                      <a:headEnd type="none" w="med" len="med"/>
                      <a:tailEnd type="none" w="med" len="med"/>
                    </a:lnB>
                  </a:tcPr>
                </a:tc>
                <a:tc>
                  <a:txBody>
                    <a:bodyPr/>
                    <a:lstStyle/>
                    <a:p>
                      <a:pPr algn="l">
                        <a:lnSpc>
                          <a:spcPts val="3326"/>
                        </a:lnSpc>
                        <a:defRPr/>
                      </a:pPr>
                      <a:endParaRPr lang="en-US" sz="1100" dirty="0"/>
                    </a:p>
                  </a:txBody>
                  <a:tcPr marL="197740" marR="197740" marT="197740" marB="197740" anchor="ctr">
                    <a:lnL w="0" cap="flat" cmpd="sng" algn="ctr">
                      <a:solidFill>
                        <a:srgbClr val="C3ED5B"/>
                      </a:solidFill>
                      <a:prstDash val="solid"/>
                      <a:round/>
                      <a:headEnd type="none" w="med" len="med"/>
                      <a:tailEnd type="none" w="med" len="med"/>
                    </a:lnL>
                    <a:lnR w="0" cap="flat" cmpd="sng" algn="ctr">
                      <a:solidFill>
                        <a:srgbClr val="C3ED5B"/>
                      </a:solidFill>
                      <a:prstDash val="solid"/>
                      <a:round/>
                      <a:headEnd type="none" w="med" len="med"/>
                      <a:tailEnd type="none" w="med" len="med"/>
                    </a:lnR>
                    <a:lnT w="0" cap="flat" cmpd="sng" algn="ctr">
                      <a:solidFill>
                        <a:srgbClr val="C3ED5B"/>
                      </a:solidFill>
                      <a:prstDash val="solid"/>
                      <a:round/>
                      <a:headEnd type="none" w="med" len="med"/>
                      <a:tailEnd type="none" w="med" len="med"/>
                    </a:lnT>
                    <a:lnB w="0" cap="flat" cmpd="sng" algn="ctr">
                      <a:solidFill>
                        <a:srgbClr val="C3ED5B"/>
                      </a:solidFill>
                      <a:prstDash val="solid"/>
                      <a:round/>
                      <a:headEnd type="none" w="med" len="med"/>
                      <a:tailEnd type="none" w="med" len="med"/>
                    </a:lnB>
                  </a:tcPr>
                </a:tc>
                <a:extLst>
                  <a:ext uri="{0D108BD9-81ED-4DB2-BD59-A6C34878D82A}">
                    <a16:rowId xmlns:a16="http://schemas.microsoft.com/office/drawing/2014/main" val="10003"/>
                  </a:ext>
                </a:extLst>
              </a:tr>
            </a:tbl>
          </a:graphicData>
        </a:graphic>
      </p:graphicFrame>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FDF2F2"/>
        </a:solidFill>
        <a:effectLst/>
      </p:bgPr>
    </p:bg>
    <p:spTree>
      <p:nvGrpSpPr>
        <p:cNvPr id="1" name=""/>
        <p:cNvGrpSpPr/>
        <p:nvPr/>
      </p:nvGrpSpPr>
      <p:grpSpPr>
        <a:xfrm>
          <a:off x="0" y="0"/>
          <a:ext cx="0" cy="0"/>
          <a:chOff x="0" y="0"/>
          <a:chExt cx="0" cy="0"/>
        </a:xfrm>
      </p:grpSpPr>
      <p:sp>
        <p:nvSpPr>
          <p:cNvPr id="2" name="Freeform 2"/>
          <p:cNvSpPr/>
          <p:nvPr/>
        </p:nvSpPr>
        <p:spPr>
          <a:xfrm>
            <a:off x="1614055" y="-8724900"/>
            <a:ext cx="17562161" cy="16493796"/>
          </a:xfrm>
          <a:custGeom>
            <a:avLst/>
            <a:gdLst/>
            <a:ahLst/>
            <a:cxnLst/>
            <a:rect l="l" t="t" r="r" b="b"/>
            <a:pathLst>
              <a:path w="17562161" h="16493796">
                <a:moveTo>
                  <a:pt x="0" y="0"/>
                </a:moveTo>
                <a:lnTo>
                  <a:pt x="17562161" y="0"/>
                </a:lnTo>
                <a:lnTo>
                  <a:pt x="17562161" y="16493796"/>
                </a:lnTo>
                <a:lnTo>
                  <a:pt x="0" y="16493796"/>
                </a:lnTo>
                <a:lnTo>
                  <a:pt x="0" y="0"/>
                </a:lnTo>
                <a:close/>
              </a:path>
            </a:pathLst>
          </a:custGeom>
          <a:blipFill>
            <a:blip r:embed="rId2"/>
            <a:stretch>
              <a:fillRect/>
            </a:stretch>
          </a:blipFill>
        </p:spPr>
      </p:sp>
      <p:sp>
        <p:nvSpPr>
          <p:cNvPr id="3" name="Freeform 3"/>
          <p:cNvSpPr/>
          <p:nvPr/>
        </p:nvSpPr>
        <p:spPr>
          <a:xfrm>
            <a:off x="-6400800" y="-723900"/>
            <a:ext cx="17562161" cy="16493796"/>
          </a:xfrm>
          <a:custGeom>
            <a:avLst/>
            <a:gdLst/>
            <a:ahLst/>
            <a:cxnLst/>
            <a:rect l="l" t="t" r="r" b="b"/>
            <a:pathLst>
              <a:path w="17562161" h="16493796">
                <a:moveTo>
                  <a:pt x="0" y="0"/>
                </a:moveTo>
                <a:lnTo>
                  <a:pt x="17562161" y="0"/>
                </a:lnTo>
                <a:lnTo>
                  <a:pt x="17562161" y="16493796"/>
                </a:lnTo>
                <a:lnTo>
                  <a:pt x="0" y="16493796"/>
                </a:lnTo>
                <a:lnTo>
                  <a:pt x="0" y="0"/>
                </a:lnTo>
                <a:close/>
              </a:path>
            </a:pathLst>
          </a:custGeom>
          <a:blipFill>
            <a:blip r:embed="rId2"/>
            <a:stretch>
              <a:fillRect/>
            </a:stretch>
          </a:blipFill>
        </p:spPr>
      </p:sp>
      <p:sp>
        <p:nvSpPr>
          <p:cNvPr id="6" name="TextBox 6"/>
          <p:cNvSpPr txBox="1"/>
          <p:nvPr/>
        </p:nvSpPr>
        <p:spPr>
          <a:xfrm>
            <a:off x="3712371" y="736809"/>
            <a:ext cx="10863257" cy="2447925"/>
          </a:xfrm>
          <a:prstGeom prst="rect">
            <a:avLst/>
          </a:prstGeom>
        </p:spPr>
        <p:txBody>
          <a:bodyPr lIns="0" tIns="0" rIns="0" bIns="0" rtlCol="0" anchor="t">
            <a:spAutoFit/>
          </a:bodyPr>
          <a:lstStyle/>
          <a:p>
            <a:pPr algn="ctr">
              <a:lnSpc>
                <a:spcPts val="9600"/>
              </a:lnSpc>
            </a:pPr>
            <a:r>
              <a:rPr lang="en-US" sz="8000" dirty="0">
                <a:solidFill>
                  <a:srgbClr val="B244A2"/>
                </a:solidFill>
                <a:latin typeface="TT Drugs Bold"/>
              </a:rPr>
              <a:t>Project Objectives</a:t>
            </a:r>
          </a:p>
          <a:p>
            <a:pPr marL="0" lvl="0" indent="0" algn="ctr">
              <a:lnSpc>
                <a:spcPts val="9600"/>
              </a:lnSpc>
              <a:spcBef>
                <a:spcPct val="0"/>
              </a:spcBef>
            </a:pPr>
            <a:endParaRPr lang="en-US" sz="8000" dirty="0">
              <a:solidFill>
                <a:srgbClr val="B244A2"/>
              </a:solidFill>
              <a:latin typeface="TT Drugs Bold"/>
            </a:endParaRPr>
          </a:p>
        </p:txBody>
      </p:sp>
      <p:sp>
        <p:nvSpPr>
          <p:cNvPr id="8" name="TextBox 8"/>
          <p:cNvSpPr txBox="1"/>
          <p:nvPr/>
        </p:nvSpPr>
        <p:spPr>
          <a:xfrm>
            <a:off x="1614055" y="4370954"/>
            <a:ext cx="15299850" cy="2887265"/>
          </a:xfrm>
          <a:prstGeom prst="rect">
            <a:avLst/>
          </a:prstGeom>
        </p:spPr>
        <p:txBody>
          <a:bodyPr lIns="0" tIns="0" rIns="0" bIns="0" rtlCol="0" anchor="t">
            <a:spAutoFit/>
          </a:bodyPr>
          <a:lstStyle/>
          <a:p>
            <a:pPr algn="ctr">
              <a:lnSpc>
                <a:spcPts val="5699"/>
              </a:lnSpc>
            </a:pPr>
            <a:r>
              <a:rPr lang="en-US" sz="3799" dirty="0">
                <a:solidFill>
                  <a:srgbClr val="B244A2"/>
                </a:solidFill>
                <a:latin typeface="TT Chocolates"/>
              </a:rPr>
              <a:t>What our capstone project aims to achieve is to build and manage data pipelines, transform data, and use machine learning techniques. We’ll be working with real-world data and tools on the Azure cloud platform.</a:t>
            </a:r>
          </a:p>
          <a:p>
            <a:pPr marL="571500" indent="-571500" algn="ctr">
              <a:lnSpc>
                <a:spcPts val="5699"/>
              </a:lnSpc>
              <a:buFont typeface="Arial" panose="020B0604020202020204" pitchFamily="34" charset="0"/>
              <a:buChar char="•"/>
            </a:pPr>
            <a:endParaRPr lang="en-US" sz="3799" dirty="0">
              <a:solidFill>
                <a:srgbClr val="B244A2"/>
              </a:solidFill>
              <a:latin typeface="TT Chocolates"/>
            </a:endParaRPr>
          </a:p>
        </p:txBody>
      </p:sp>
      <p:grpSp>
        <p:nvGrpSpPr>
          <p:cNvPr id="9" name="Group 9"/>
          <p:cNvGrpSpPr/>
          <p:nvPr/>
        </p:nvGrpSpPr>
        <p:grpSpPr>
          <a:xfrm>
            <a:off x="851035" y="9634807"/>
            <a:ext cx="16585931" cy="615650"/>
            <a:chOff x="0" y="0"/>
            <a:chExt cx="22114574" cy="820867"/>
          </a:xfrm>
        </p:grpSpPr>
        <p:sp>
          <p:nvSpPr>
            <p:cNvPr id="10" name="Freeform 10"/>
            <p:cNvSpPr/>
            <p:nvPr/>
          </p:nvSpPr>
          <p:spPr>
            <a:xfrm>
              <a:off x="16681217" y="0"/>
              <a:ext cx="5433357" cy="820867"/>
            </a:xfrm>
            <a:custGeom>
              <a:avLst/>
              <a:gdLst/>
              <a:ahLst/>
              <a:cxnLst/>
              <a:rect l="l" t="t" r="r" b="b"/>
              <a:pathLst>
                <a:path w="5433357" h="820867">
                  <a:moveTo>
                    <a:pt x="0" y="0"/>
                  </a:moveTo>
                  <a:lnTo>
                    <a:pt x="5433357" y="0"/>
                  </a:lnTo>
                  <a:lnTo>
                    <a:pt x="5433357" y="820867"/>
                  </a:lnTo>
                  <a:lnTo>
                    <a:pt x="0" y="820867"/>
                  </a:lnTo>
                  <a:lnTo>
                    <a:pt x="0" y="0"/>
                  </a:lnTo>
                  <a:close/>
                </a:path>
              </a:pathLst>
            </a:custGeom>
            <a:blipFill>
              <a:blip r:embed="rId3"/>
              <a:stretch>
                <a:fillRect/>
              </a:stretch>
            </a:blipFill>
          </p:spPr>
        </p:sp>
        <p:sp>
          <p:nvSpPr>
            <p:cNvPr id="11" name="Freeform 11"/>
            <p:cNvSpPr/>
            <p:nvPr/>
          </p:nvSpPr>
          <p:spPr>
            <a:xfrm>
              <a:off x="0" y="88957"/>
              <a:ext cx="4628257" cy="731910"/>
            </a:xfrm>
            <a:custGeom>
              <a:avLst/>
              <a:gdLst/>
              <a:ahLst/>
              <a:cxnLst/>
              <a:rect l="l" t="t" r="r" b="b"/>
              <a:pathLst>
                <a:path w="4628257" h="731910">
                  <a:moveTo>
                    <a:pt x="0" y="0"/>
                  </a:moveTo>
                  <a:lnTo>
                    <a:pt x="4628257" y="0"/>
                  </a:lnTo>
                  <a:lnTo>
                    <a:pt x="4628257" y="731910"/>
                  </a:lnTo>
                  <a:lnTo>
                    <a:pt x="0" y="731910"/>
                  </a:lnTo>
                  <a:lnTo>
                    <a:pt x="0" y="0"/>
                  </a:lnTo>
                  <a:close/>
                </a:path>
              </a:pathLst>
            </a:custGeom>
            <a:blipFill>
              <a:blip r:embed="rId4"/>
              <a:stretch>
                <a:fillRect/>
              </a:stretch>
            </a:blipFill>
          </p:spPr>
        </p:sp>
      </p:gr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FDF2F2"/>
        </a:solidFill>
        <a:effectLst/>
      </p:bgPr>
    </p:bg>
    <p:spTree>
      <p:nvGrpSpPr>
        <p:cNvPr id="1" name=""/>
        <p:cNvGrpSpPr/>
        <p:nvPr/>
      </p:nvGrpSpPr>
      <p:grpSpPr>
        <a:xfrm>
          <a:off x="0" y="0"/>
          <a:ext cx="0" cy="0"/>
          <a:chOff x="0" y="0"/>
          <a:chExt cx="0" cy="0"/>
        </a:xfrm>
      </p:grpSpPr>
      <p:sp>
        <p:nvSpPr>
          <p:cNvPr id="2" name="Freeform 2"/>
          <p:cNvSpPr/>
          <p:nvPr/>
        </p:nvSpPr>
        <p:spPr>
          <a:xfrm>
            <a:off x="12113910" y="1431131"/>
            <a:ext cx="16587378" cy="15654338"/>
          </a:xfrm>
          <a:custGeom>
            <a:avLst/>
            <a:gdLst/>
            <a:ahLst/>
            <a:cxnLst/>
            <a:rect l="l" t="t" r="r" b="b"/>
            <a:pathLst>
              <a:path w="16587378" h="15654338">
                <a:moveTo>
                  <a:pt x="0" y="0"/>
                </a:moveTo>
                <a:lnTo>
                  <a:pt x="16587377" y="0"/>
                </a:lnTo>
                <a:lnTo>
                  <a:pt x="16587377" y="15654338"/>
                </a:lnTo>
                <a:lnTo>
                  <a:pt x="0" y="15654338"/>
                </a:lnTo>
                <a:lnTo>
                  <a:pt x="0" y="0"/>
                </a:lnTo>
                <a:close/>
              </a:path>
            </a:pathLst>
          </a:custGeom>
          <a:blipFill>
            <a:blip r:embed="rId2"/>
            <a:stretch>
              <a:fillRect/>
            </a:stretch>
          </a:blipFill>
        </p:spPr>
      </p:sp>
      <p:sp>
        <p:nvSpPr>
          <p:cNvPr id="3" name="Freeform 3"/>
          <p:cNvSpPr/>
          <p:nvPr/>
        </p:nvSpPr>
        <p:spPr>
          <a:xfrm>
            <a:off x="-4304747" y="1995096"/>
            <a:ext cx="8762662" cy="8229600"/>
          </a:xfrm>
          <a:custGeom>
            <a:avLst/>
            <a:gdLst/>
            <a:ahLst/>
            <a:cxnLst/>
            <a:rect l="l" t="t" r="r" b="b"/>
            <a:pathLst>
              <a:path w="8762662" h="8229600">
                <a:moveTo>
                  <a:pt x="0" y="0"/>
                </a:moveTo>
                <a:lnTo>
                  <a:pt x="8762662" y="0"/>
                </a:lnTo>
                <a:lnTo>
                  <a:pt x="8762662" y="8229600"/>
                </a:lnTo>
                <a:lnTo>
                  <a:pt x="0" y="8229600"/>
                </a:lnTo>
                <a:lnTo>
                  <a:pt x="0" y="0"/>
                </a:lnTo>
                <a:close/>
              </a:path>
            </a:pathLst>
          </a:custGeom>
          <a:blipFill>
            <a:blip r:embed="rId3"/>
            <a:stretch>
              <a:fillRect/>
            </a:stretch>
          </a:blipFill>
        </p:spPr>
      </p:sp>
      <p:sp>
        <p:nvSpPr>
          <p:cNvPr id="4" name="Freeform 4"/>
          <p:cNvSpPr/>
          <p:nvPr/>
        </p:nvSpPr>
        <p:spPr>
          <a:xfrm>
            <a:off x="-5050153" y="-6668626"/>
            <a:ext cx="14132188" cy="13337252"/>
          </a:xfrm>
          <a:custGeom>
            <a:avLst/>
            <a:gdLst/>
            <a:ahLst/>
            <a:cxnLst/>
            <a:rect l="l" t="t" r="r" b="b"/>
            <a:pathLst>
              <a:path w="14132188" h="13337252">
                <a:moveTo>
                  <a:pt x="0" y="0"/>
                </a:moveTo>
                <a:lnTo>
                  <a:pt x="14132187" y="0"/>
                </a:lnTo>
                <a:lnTo>
                  <a:pt x="14132187" y="13337252"/>
                </a:lnTo>
                <a:lnTo>
                  <a:pt x="0" y="13337252"/>
                </a:lnTo>
                <a:lnTo>
                  <a:pt x="0" y="0"/>
                </a:lnTo>
                <a:close/>
              </a:path>
            </a:pathLst>
          </a:custGeom>
          <a:blipFill>
            <a:blip r:embed="rId2"/>
            <a:stretch>
              <a:fillRect/>
            </a:stretch>
          </a:blipFill>
        </p:spPr>
      </p:sp>
      <p:grpSp>
        <p:nvGrpSpPr>
          <p:cNvPr id="5" name="Group 5"/>
          <p:cNvGrpSpPr>
            <a:grpSpLocks noChangeAspect="1"/>
          </p:cNvGrpSpPr>
          <p:nvPr/>
        </p:nvGrpSpPr>
        <p:grpSpPr>
          <a:xfrm rot="-169932">
            <a:off x="14281954" y="-5406473"/>
            <a:ext cx="10045507" cy="10045467"/>
            <a:chOff x="0" y="0"/>
            <a:chExt cx="6350000" cy="6349975"/>
          </a:xfrm>
        </p:grpSpPr>
        <p:sp>
          <p:nvSpPr>
            <p:cNvPr id="6" name="Freeform 6"/>
            <p:cNvSpPr/>
            <p:nvPr/>
          </p:nvSpPr>
          <p:spPr>
            <a:xfrm>
              <a:off x="0" y="0"/>
              <a:ext cx="6350000" cy="6349974"/>
            </a:xfrm>
            <a:custGeom>
              <a:avLst/>
              <a:gdLst/>
              <a:ahLst/>
              <a:cxnLst/>
              <a:rect l="l" t="t" r="r" b="b"/>
              <a:pathLst>
                <a:path w="6350000" h="6349974">
                  <a:moveTo>
                    <a:pt x="6350000" y="3175025"/>
                  </a:moveTo>
                  <a:cubicBezTo>
                    <a:pt x="6350000" y="4928451"/>
                    <a:pt x="4928476" y="6349974"/>
                    <a:pt x="3175000" y="6349974"/>
                  </a:cubicBezTo>
                  <a:cubicBezTo>
                    <a:pt x="1421498" y="6349974"/>
                    <a:pt x="0" y="4928451"/>
                    <a:pt x="0" y="3175025"/>
                  </a:cubicBezTo>
                  <a:cubicBezTo>
                    <a:pt x="0" y="1421511"/>
                    <a:pt x="1421498" y="0"/>
                    <a:pt x="3175000" y="0"/>
                  </a:cubicBezTo>
                  <a:cubicBezTo>
                    <a:pt x="4928501" y="0"/>
                    <a:pt x="6350000" y="1421511"/>
                    <a:pt x="6350000" y="3175025"/>
                  </a:cubicBezTo>
                  <a:close/>
                </a:path>
              </a:pathLst>
            </a:custGeom>
            <a:blipFill>
              <a:blip r:embed="rId4"/>
              <a:stretch>
                <a:fillRect/>
              </a:stretch>
            </a:blipFill>
          </p:spPr>
        </p:sp>
      </p:grpSp>
      <p:sp>
        <p:nvSpPr>
          <p:cNvPr id="7" name="TextBox 7"/>
          <p:cNvSpPr txBox="1"/>
          <p:nvPr/>
        </p:nvSpPr>
        <p:spPr>
          <a:xfrm>
            <a:off x="1613765" y="1421606"/>
            <a:ext cx="15060471" cy="2308324"/>
          </a:xfrm>
          <a:prstGeom prst="rect">
            <a:avLst/>
          </a:prstGeom>
        </p:spPr>
        <p:txBody>
          <a:bodyPr lIns="0" tIns="0" rIns="0" bIns="0" rtlCol="0" anchor="t">
            <a:spAutoFit/>
          </a:bodyPr>
          <a:lstStyle/>
          <a:p>
            <a:pPr algn="ctr">
              <a:lnSpc>
                <a:spcPts val="9000"/>
              </a:lnSpc>
            </a:pPr>
            <a:r>
              <a:rPr lang="en-US" sz="7500" dirty="0">
                <a:solidFill>
                  <a:srgbClr val="B244A2"/>
                </a:solidFill>
                <a:latin typeface="TT Drugs Bold"/>
              </a:rPr>
              <a:t>Big Data &amp; Azure</a:t>
            </a:r>
          </a:p>
          <a:p>
            <a:pPr algn="ctr">
              <a:lnSpc>
                <a:spcPts val="9000"/>
              </a:lnSpc>
            </a:pPr>
            <a:endParaRPr lang="en-US" sz="7500" dirty="0">
              <a:solidFill>
                <a:srgbClr val="B244A2"/>
              </a:solidFill>
              <a:latin typeface="TT Drugs Bold"/>
            </a:endParaRPr>
          </a:p>
        </p:txBody>
      </p:sp>
      <p:grpSp>
        <p:nvGrpSpPr>
          <p:cNvPr id="8" name="Group 8"/>
          <p:cNvGrpSpPr/>
          <p:nvPr/>
        </p:nvGrpSpPr>
        <p:grpSpPr>
          <a:xfrm>
            <a:off x="851035" y="236445"/>
            <a:ext cx="16585931" cy="615650"/>
            <a:chOff x="0" y="0"/>
            <a:chExt cx="22114574" cy="820867"/>
          </a:xfrm>
        </p:grpSpPr>
        <p:sp>
          <p:nvSpPr>
            <p:cNvPr id="9" name="Freeform 9"/>
            <p:cNvSpPr/>
            <p:nvPr/>
          </p:nvSpPr>
          <p:spPr>
            <a:xfrm>
              <a:off x="16681217" y="0"/>
              <a:ext cx="5433357" cy="820867"/>
            </a:xfrm>
            <a:custGeom>
              <a:avLst/>
              <a:gdLst/>
              <a:ahLst/>
              <a:cxnLst/>
              <a:rect l="l" t="t" r="r" b="b"/>
              <a:pathLst>
                <a:path w="5433357" h="820867">
                  <a:moveTo>
                    <a:pt x="0" y="0"/>
                  </a:moveTo>
                  <a:lnTo>
                    <a:pt x="5433357" y="0"/>
                  </a:lnTo>
                  <a:lnTo>
                    <a:pt x="5433357" y="820867"/>
                  </a:lnTo>
                  <a:lnTo>
                    <a:pt x="0" y="820867"/>
                  </a:lnTo>
                  <a:lnTo>
                    <a:pt x="0" y="0"/>
                  </a:lnTo>
                  <a:close/>
                </a:path>
              </a:pathLst>
            </a:custGeom>
            <a:blipFill>
              <a:blip r:embed="rId5"/>
              <a:stretch>
                <a:fillRect/>
              </a:stretch>
            </a:blipFill>
          </p:spPr>
        </p:sp>
        <p:sp>
          <p:nvSpPr>
            <p:cNvPr id="10" name="Freeform 10"/>
            <p:cNvSpPr/>
            <p:nvPr/>
          </p:nvSpPr>
          <p:spPr>
            <a:xfrm>
              <a:off x="0" y="88957"/>
              <a:ext cx="4628257" cy="731910"/>
            </a:xfrm>
            <a:custGeom>
              <a:avLst/>
              <a:gdLst/>
              <a:ahLst/>
              <a:cxnLst/>
              <a:rect l="l" t="t" r="r" b="b"/>
              <a:pathLst>
                <a:path w="4628257" h="731910">
                  <a:moveTo>
                    <a:pt x="0" y="0"/>
                  </a:moveTo>
                  <a:lnTo>
                    <a:pt x="4628257" y="0"/>
                  </a:lnTo>
                  <a:lnTo>
                    <a:pt x="4628257" y="731910"/>
                  </a:lnTo>
                  <a:lnTo>
                    <a:pt x="0" y="731910"/>
                  </a:lnTo>
                  <a:lnTo>
                    <a:pt x="0" y="0"/>
                  </a:lnTo>
                  <a:close/>
                </a:path>
              </a:pathLst>
            </a:custGeom>
            <a:blipFill>
              <a:blip r:embed="rId6"/>
              <a:stretch>
                <a:fillRect/>
              </a:stretch>
            </a:blipFill>
          </p:spPr>
        </p:sp>
      </p:grpSp>
      <p:grpSp>
        <p:nvGrpSpPr>
          <p:cNvPr id="11" name="Group 11"/>
          <p:cNvGrpSpPr/>
          <p:nvPr/>
        </p:nvGrpSpPr>
        <p:grpSpPr>
          <a:xfrm>
            <a:off x="1781408" y="2767739"/>
            <a:ext cx="14601252" cy="6414361"/>
            <a:chOff x="0" y="0"/>
            <a:chExt cx="15799619" cy="7232914"/>
          </a:xfrm>
        </p:grpSpPr>
        <p:sp>
          <p:nvSpPr>
            <p:cNvPr id="12" name="Freeform 12"/>
            <p:cNvSpPr/>
            <p:nvPr/>
          </p:nvSpPr>
          <p:spPr>
            <a:xfrm>
              <a:off x="0" y="0"/>
              <a:ext cx="15799620" cy="7232914"/>
            </a:xfrm>
            <a:custGeom>
              <a:avLst/>
              <a:gdLst/>
              <a:ahLst/>
              <a:cxnLst/>
              <a:rect l="l" t="t" r="r" b="b"/>
              <a:pathLst>
                <a:path w="15799620" h="7232914">
                  <a:moveTo>
                    <a:pt x="15675159" y="7232914"/>
                  </a:moveTo>
                  <a:lnTo>
                    <a:pt x="124460" y="7232914"/>
                  </a:lnTo>
                  <a:cubicBezTo>
                    <a:pt x="55880" y="7232914"/>
                    <a:pt x="0" y="7177033"/>
                    <a:pt x="0" y="7108454"/>
                  </a:cubicBezTo>
                  <a:lnTo>
                    <a:pt x="0" y="124460"/>
                  </a:lnTo>
                  <a:cubicBezTo>
                    <a:pt x="0" y="55880"/>
                    <a:pt x="55880" y="0"/>
                    <a:pt x="124460" y="0"/>
                  </a:cubicBezTo>
                  <a:lnTo>
                    <a:pt x="15675159" y="0"/>
                  </a:lnTo>
                  <a:cubicBezTo>
                    <a:pt x="15743740" y="0"/>
                    <a:pt x="15799620" y="55880"/>
                    <a:pt x="15799620" y="124460"/>
                  </a:cubicBezTo>
                  <a:lnTo>
                    <a:pt x="15799620" y="7108454"/>
                  </a:lnTo>
                  <a:cubicBezTo>
                    <a:pt x="15799620" y="7177033"/>
                    <a:pt x="15743740" y="7232914"/>
                    <a:pt x="15675159" y="7232914"/>
                  </a:cubicBezTo>
                  <a:close/>
                </a:path>
              </a:pathLst>
            </a:custGeom>
            <a:solidFill>
              <a:srgbClr val="FFFFFF">
                <a:alpha val="67843"/>
              </a:srgbClr>
            </a:solidFill>
          </p:spPr>
        </p:sp>
      </p:grpSp>
      <p:sp>
        <p:nvSpPr>
          <p:cNvPr id="13" name="TextBox 13"/>
          <p:cNvSpPr txBox="1"/>
          <p:nvPr/>
        </p:nvSpPr>
        <p:spPr>
          <a:xfrm>
            <a:off x="1960640" y="2780138"/>
            <a:ext cx="14366720" cy="8138703"/>
          </a:xfrm>
          <a:prstGeom prst="rect">
            <a:avLst/>
          </a:prstGeom>
        </p:spPr>
        <p:txBody>
          <a:bodyPr lIns="0" tIns="0" rIns="0" bIns="0" rtlCol="0" anchor="t">
            <a:spAutoFit/>
          </a:bodyPr>
          <a:lstStyle/>
          <a:p>
            <a:pPr algn="l">
              <a:lnSpc>
                <a:spcPts val="4949"/>
              </a:lnSpc>
            </a:pPr>
            <a:r>
              <a:rPr lang="en-US" sz="3200" dirty="0">
                <a:solidFill>
                  <a:srgbClr val="B244A2"/>
                </a:solidFill>
                <a:latin typeface="TT Chocolates"/>
              </a:rPr>
              <a:t>Big Data:</a:t>
            </a:r>
          </a:p>
          <a:p>
            <a:pPr marL="813428" lvl="1" indent="-457200" algn="l">
              <a:lnSpc>
                <a:spcPts val="4949"/>
              </a:lnSpc>
              <a:buFont typeface="Arial" panose="020B0604020202020204" pitchFamily="34" charset="0"/>
              <a:buChar char="•"/>
            </a:pPr>
            <a:r>
              <a:rPr lang="en-US" sz="3200" dirty="0">
                <a:solidFill>
                  <a:srgbClr val="B244A2"/>
                </a:solidFill>
                <a:latin typeface="TT Chocolates"/>
              </a:rPr>
              <a:t>Refers to extremely large datasets that are too complex for traditional data processing tools such as using our own computers to process it.</a:t>
            </a:r>
          </a:p>
          <a:p>
            <a:pPr marL="813428" lvl="1" indent="-457200" algn="l">
              <a:lnSpc>
                <a:spcPts val="4949"/>
              </a:lnSpc>
              <a:buFont typeface="Arial" panose="020B0604020202020204" pitchFamily="34" charset="0"/>
              <a:buChar char="•"/>
            </a:pPr>
            <a:r>
              <a:rPr lang="en-US" sz="3200" dirty="0">
                <a:solidFill>
                  <a:srgbClr val="B244A2"/>
                </a:solidFill>
                <a:latin typeface="TT Chocolates"/>
              </a:rPr>
              <a:t>Used for analyzing trends, patterns, and insights that help in decision-making.</a:t>
            </a:r>
          </a:p>
          <a:p>
            <a:pPr algn="l">
              <a:lnSpc>
                <a:spcPts val="4949"/>
              </a:lnSpc>
            </a:pPr>
            <a:endParaRPr lang="en-US" sz="3200" dirty="0">
              <a:solidFill>
                <a:srgbClr val="B244A2"/>
              </a:solidFill>
              <a:latin typeface="TT Chocolates"/>
            </a:endParaRPr>
          </a:p>
          <a:p>
            <a:pPr algn="l">
              <a:lnSpc>
                <a:spcPts val="4949"/>
              </a:lnSpc>
            </a:pPr>
            <a:r>
              <a:rPr lang="en-US" sz="3200" dirty="0">
                <a:solidFill>
                  <a:srgbClr val="B244A2"/>
                </a:solidFill>
                <a:latin typeface="TT Chocolates"/>
              </a:rPr>
              <a:t>Azure:</a:t>
            </a:r>
          </a:p>
          <a:p>
            <a:pPr marL="457200" indent="-457200" algn="l">
              <a:lnSpc>
                <a:spcPts val="4949"/>
              </a:lnSpc>
              <a:buFont typeface="Arial" panose="020B0604020202020204" pitchFamily="34" charset="0"/>
              <a:buChar char="•"/>
            </a:pPr>
            <a:r>
              <a:rPr lang="en-US" sz="3200" dirty="0">
                <a:solidFill>
                  <a:srgbClr val="B244A2"/>
                </a:solidFill>
                <a:latin typeface="TT Chocolates"/>
              </a:rPr>
              <a:t>Azure is a cloud service by Microsoft that allows businesses to store data and run applications over the internet instead of on local computers, making it easier and more flexible to manage IT resources.</a:t>
            </a:r>
          </a:p>
          <a:p>
            <a:pPr algn="l">
              <a:lnSpc>
                <a:spcPts val="4949"/>
              </a:lnSpc>
            </a:pPr>
            <a:endParaRPr lang="en-US" sz="3299" dirty="0">
              <a:solidFill>
                <a:srgbClr val="B244A2"/>
              </a:solidFill>
              <a:latin typeface="TT Chocolates"/>
            </a:endParaRPr>
          </a:p>
          <a:p>
            <a:pPr algn="l">
              <a:lnSpc>
                <a:spcPts val="4949"/>
              </a:lnSpc>
            </a:pPr>
            <a:endParaRPr lang="en-US" sz="3299" dirty="0">
              <a:solidFill>
                <a:srgbClr val="B244A2"/>
              </a:solidFill>
              <a:latin typeface="TT Chocolates"/>
            </a:endParaRPr>
          </a:p>
          <a:p>
            <a:pPr algn="l">
              <a:lnSpc>
                <a:spcPts val="4949"/>
              </a:lnSpc>
            </a:pPr>
            <a:endParaRPr lang="en-US" sz="3299" dirty="0">
              <a:solidFill>
                <a:srgbClr val="B244A2"/>
              </a:solidFill>
              <a:latin typeface="TT Chocolates"/>
            </a:endParaRPr>
          </a:p>
          <a:p>
            <a:pPr algn="l">
              <a:lnSpc>
                <a:spcPts val="4949"/>
              </a:lnSpc>
            </a:pPr>
            <a:endParaRPr lang="en-US" sz="3299" dirty="0">
              <a:solidFill>
                <a:srgbClr val="B244A2"/>
              </a:solidFill>
              <a:latin typeface="TT Chocolates"/>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FDF2F2"/>
        </a:solidFill>
        <a:effectLst/>
      </p:bgPr>
    </p:bg>
    <p:spTree>
      <p:nvGrpSpPr>
        <p:cNvPr id="1" name=""/>
        <p:cNvGrpSpPr/>
        <p:nvPr/>
      </p:nvGrpSpPr>
      <p:grpSpPr>
        <a:xfrm>
          <a:off x="0" y="0"/>
          <a:ext cx="0" cy="0"/>
          <a:chOff x="0" y="0"/>
          <a:chExt cx="0" cy="0"/>
        </a:xfrm>
      </p:grpSpPr>
      <p:sp>
        <p:nvSpPr>
          <p:cNvPr id="2" name="Freeform 2"/>
          <p:cNvSpPr/>
          <p:nvPr/>
        </p:nvSpPr>
        <p:spPr>
          <a:xfrm>
            <a:off x="12113910" y="1431131"/>
            <a:ext cx="16587378" cy="15654338"/>
          </a:xfrm>
          <a:custGeom>
            <a:avLst/>
            <a:gdLst/>
            <a:ahLst/>
            <a:cxnLst/>
            <a:rect l="l" t="t" r="r" b="b"/>
            <a:pathLst>
              <a:path w="16587378" h="15654338">
                <a:moveTo>
                  <a:pt x="0" y="0"/>
                </a:moveTo>
                <a:lnTo>
                  <a:pt x="16587377" y="0"/>
                </a:lnTo>
                <a:lnTo>
                  <a:pt x="16587377" y="15654338"/>
                </a:lnTo>
                <a:lnTo>
                  <a:pt x="0" y="15654338"/>
                </a:lnTo>
                <a:lnTo>
                  <a:pt x="0" y="0"/>
                </a:lnTo>
                <a:close/>
              </a:path>
            </a:pathLst>
          </a:custGeom>
          <a:blipFill>
            <a:blip r:embed="rId2"/>
            <a:stretch>
              <a:fillRect/>
            </a:stretch>
          </a:blipFill>
        </p:spPr>
      </p:sp>
      <p:sp>
        <p:nvSpPr>
          <p:cNvPr id="3" name="Freeform 3"/>
          <p:cNvSpPr/>
          <p:nvPr/>
        </p:nvSpPr>
        <p:spPr>
          <a:xfrm>
            <a:off x="-3530296" y="5410815"/>
            <a:ext cx="8762662" cy="8229600"/>
          </a:xfrm>
          <a:custGeom>
            <a:avLst/>
            <a:gdLst/>
            <a:ahLst/>
            <a:cxnLst/>
            <a:rect l="l" t="t" r="r" b="b"/>
            <a:pathLst>
              <a:path w="8762662" h="8229600">
                <a:moveTo>
                  <a:pt x="0" y="0"/>
                </a:moveTo>
                <a:lnTo>
                  <a:pt x="8762662" y="0"/>
                </a:lnTo>
                <a:lnTo>
                  <a:pt x="8762662" y="8229600"/>
                </a:lnTo>
                <a:lnTo>
                  <a:pt x="0" y="8229600"/>
                </a:lnTo>
                <a:lnTo>
                  <a:pt x="0" y="0"/>
                </a:lnTo>
                <a:close/>
              </a:path>
            </a:pathLst>
          </a:custGeom>
          <a:blipFill>
            <a:blip r:embed="rId3"/>
            <a:stretch>
              <a:fillRect/>
            </a:stretch>
          </a:blipFill>
        </p:spPr>
      </p:sp>
      <p:sp>
        <p:nvSpPr>
          <p:cNvPr id="4" name="Freeform 4"/>
          <p:cNvSpPr/>
          <p:nvPr/>
        </p:nvSpPr>
        <p:spPr>
          <a:xfrm>
            <a:off x="-4924157" y="-6432181"/>
            <a:ext cx="14132188" cy="13337252"/>
          </a:xfrm>
          <a:custGeom>
            <a:avLst/>
            <a:gdLst/>
            <a:ahLst/>
            <a:cxnLst/>
            <a:rect l="l" t="t" r="r" b="b"/>
            <a:pathLst>
              <a:path w="14132188" h="13337252">
                <a:moveTo>
                  <a:pt x="0" y="0"/>
                </a:moveTo>
                <a:lnTo>
                  <a:pt x="14132187" y="0"/>
                </a:lnTo>
                <a:lnTo>
                  <a:pt x="14132187" y="13337252"/>
                </a:lnTo>
                <a:lnTo>
                  <a:pt x="0" y="13337252"/>
                </a:lnTo>
                <a:lnTo>
                  <a:pt x="0" y="0"/>
                </a:lnTo>
                <a:close/>
              </a:path>
            </a:pathLst>
          </a:custGeom>
          <a:blipFill>
            <a:blip r:embed="rId2"/>
            <a:stretch>
              <a:fillRect/>
            </a:stretch>
          </a:blipFill>
        </p:spPr>
      </p:sp>
      <p:sp>
        <p:nvSpPr>
          <p:cNvPr id="7" name="TextBox 7"/>
          <p:cNvSpPr txBox="1"/>
          <p:nvPr/>
        </p:nvSpPr>
        <p:spPr>
          <a:xfrm>
            <a:off x="1613765" y="1421606"/>
            <a:ext cx="15060471" cy="2308324"/>
          </a:xfrm>
          <a:prstGeom prst="rect">
            <a:avLst/>
          </a:prstGeom>
        </p:spPr>
        <p:txBody>
          <a:bodyPr lIns="0" tIns="0" rIns="0" bIns="0" rtlCol="0" anchor="t">
            <a:spAutoFit/>
          </a:bodyPr>
          <a:lstStyle/>
          <a:p>
            <a:pPr algn="ctr">
              <a:lnSpc>
                <a:spcPts val="9000"/>
              </a:lnSpc>
            </a:pPr>
            <a:r>
              <a:rPr lang="en-US" sz="7500" dirty="0">
                <a:solidFill>
                  <a:srgbClr val="B244A2"/>
                </a:solidFill>
                <a:latin typeface="TT Drugs Bold"/>
              </a:rPr>
              <a:t>Big Data &amp; Azure</a:t>
            </a:r>
          </a:p>
          <a:p>
            <a:pPr algn="ctr">
              <a:lnSpc>
                <a:spcPts val="9000"/>
              </a:lnSpc>
            </a:pPr>
            <a:endParaRPr lang="en-US" sz="7500" dirty="0">
              <a:solidFill>
                <a:srgbClr val="B244A2"/>
              </a:solidFill>
              <a:latin typeface="TT Drugs Bold"/>
            </a:endParaRPr>
          </a:p>
        </p:txBody>
      </p:sp>
      <p:grpSp>
        <p:nvGrpSpPr>
          <p:cNvPr id="8" name="Group 8"/>
          <p:cNvGrpSpPr/>
          <p:nvPr/>
        </p:nvGrpSpPr>
        <p:grpSpPr>
          <a:xfrm>
            <a:off x="851035" y="236445"/>
            <a:ext cx="16585931" cy="615650"/>
            <a:chOff x="0" y="0"/>
            <a:chExt cx="22114574" cy="820867"/>
          </a:xfrm>
        </p:grpSpPr>
        <p:sp>
          <p:nvSpPr>
            <p:cNvPr id="9" name="Freeform 9"/>
            <p:cNvSpPr/>
            <p:nvPr/>
          </p:nvSpPr>
          <p:spPr>
            <a:xfrm>
              <a:off x="16681217" y="0"/>
              <a:ext cx="5433357" cy="820867"/>
            </a:xfrm>
            <a:custGeom>
              <a:avLst/>
              <a:gdLst/>
              <a:ahLst/>
              <a:cxnLst/>
              <a:rect l="l" t="t" r="r" b="b"/>
              <a:pathLst>
                <a:path w="5433357" h="820867">
                  <a:moveTo>
                    <a:pt x="0" y="0"/>
                  </a:moveTo>
                  <a:lnTo>
                    <a:pt x="5433357" y="0"/>
                  </a:lnTo>
                  <a:lnTo>
                    <a:pt x="5433357" y="820867"/>
                  </a:lnTo>
                  <a:lnTo>
                    <a:pt x="0" y="820867"/>
                  </a:lnTo>
                  <a:lnTo>
                    <a:pt x="0" y="0"/>
                  </a:lnTo>
                  <a:close/>
                </a:path>
              </a:pathLst>
            </a:custGeom>
            <a:blipFill>
              <a:blip r:embed="rId4"/>
              <a:stretch>
                <a:fillRect/>
              </a:stretch>
            </a:blipFill>
          </p:spPr>
        </p:sp>
        <p:sp>
          <p:nvSpPr>
            <p:cNvPr id="10" name="Freeform 10"/>
            <p:cNvSpPr/>
            <p:nvPr/>
          </p:nvSpPr>
          <p:spPr>
            <a:xfrm>
              <a:off x="0" y="88957"/>
              <a:ext cx="4628257" cy="731910"/>
            </a:xfrm>
            <a:custGeom>
              <a:avLst/>
              <a:gdLst/>
              <a:ahLst/>
              <a:cxnLst/>
              <a:rect l="l" t="t" r="r" b="b"/>
              <a:pathLst>
                <a:path w="4628257" h="731910">
                  <a:moveTo>
                    <a:pt x="0" y="0"/>
                  </a:moveTo>
                  <a:lnTo>
                    <a:pt x="4628257" y="0"/>
                  </a:lnTo>
                  <a:lnTo>
                    <a:pt x="4628257" y="731910"/>
                  </a:lnTo>
                  <a:lnTo>
                    <a:pt x="0" y="731910"/>
                  </a:lnTo>
                  <a:lnTo>
                    <a:pt x="0" y="0"/>
                  </a:lnTo>
                  <a:close/>
                </a:path>
              </a:pathLst>
            </a:custGeom>
            <a:blipFill>
              <a:blip r:embed="rId5"/>
              <a:stretch>
                <a:fillRect/>
              </a:stretch>
            </a:blipFill>
          </p:spPr>
        </p:sp>
      </p:grpSp>
      <p:grpSp>
        <p:nvGrpSpPr>
          <p:cNvPr id="11" name="Group 11"/>
          <p:cNvGrpSpPr/>
          <p:nvPr/>
        </p:nvGrpSpPr>
        <p:grpSpPr>
          <a:xfrm>
            <a:off x="1781408" y="2767740"/>
            <a:ext cx="14601252" cy="6748078"/>
            <a:chOff x="0" y="0"/>
            <a:chExt cx="15799619" cy="7232914"/>
          </a:xfrm>
        </p:grpSpPr>
        <p:sp>
          <p:nvSpPr>
            <p:cNvPr id="12" name="Freeform 12"/>
            <p:cNvSpPr/>
            <p:nvPr/>
          </p:nvSpPr>
          <p:spPr>
            <a:xfrm>
              <a:off x="0" y="0"/>
              <a:ext cx="15799620" cy="7232914"/>
            </a:xfrm>
            <a:custGeom>
              <a:avLst/>
              <a:gdLst/>
              <a:ahLst/>
              <a:cxnLst/>
              <a:rect l="l" t="t" r="r" b="b"/>
              <a:pathLst>
                <a:path w="15799620" h="7232914">
                  <a:moveTo>
                    <a:pt x="15675159" y="7232914"/>
                  </a:moveTo>
                  <a:lnTo>
                    <a:pt x="124460" y="7232914"/>
                  </a:lnTo>
                  <a:cubicBezTo>
                    <a:pt x="55880" y="7232914"/>
                    <a:pt x="0" y="7177033"/>
                    <a:pt x="0" y="7108454"/>
                  </a:cubicBezTo>
                  <a:lnTo>
                    <a:pt x="0" y="124460"/>
                  </a:lnTo>
                  <a:cubicBezTo>
                    <a:pt x="0" y="55880"/>
                    <a:pt x="55880" y="0"/>
                    <a:pt x="124460" y="0"/>
                  </a:cubicBezTo>
                  <a:lnTo>
                    <a:pt x="15675159" y="0"/>
                  </a:lnTo>
                  <a:cubicBezTo>
                    <a:pt x="15743740" y="0"/>
                    <a:pt x="15799620" y="55880"/>
                    <a:pt x="15799620" y="124460"/>
                  </a:cubicBezTo>
                  <a:lnTo>
                    <a:pt x="15799620" y="7108454"/>
                  </a:lnTo>
                  <a:cubicBezTo>
                    <a:pt x="15799620" y="7177033"/>
                    <a:pt x="15743740" y="7232914"/>
                    <a:pt x="15675159" y="7232914"/>
                  </a:cubicBezTo>
                  <a:close/>
                </a:path>
              </a:pathLst>
            </a:custGeom>
            <a:solidFill>
              <a:srgbClr val="FFFFFF">
                <a:alpha val="67843"/>
              </a:srgbClr>
            </a:solidFill>
          </p:spPr>
        </p:sp>
      </p:grpSp>
      <p:sp>
        <p:nvSpPr>
          <p:cNvPr id="13" name="TextBox 13"/>
          <p:cNvSpPr txBox="1"/>
          <p:nvPr/>
        </p:nvSpPr>
        <p:spPr>
          <a:xfrm>
            <a:off x="1960640" y="2780138"/>
            <a:ext cx="14142435" cy="4996817"/>
          </a:xfrm>
          <a:prstGeom prst="rect">
            <a:avLst/>
          </a:prstGeom>
        </p:spPr>
        <p:txBody>
          <a:bodyPr wrap="square" lIns="0" tIns="0" rIns="0" bIns="0" rtlCol="0" anchor="t">
            <a:spAutoFit/>
          </a:bodyPr>
          <a:lstStyle/>
          <a:p>
            <a:pPr algn="l">
              <a:lnSpc>
                <a:spcPts val="4949"/>
              </a:lnSpc>
            </a:pPr>
            <a:r>
              <a:rPr lang="en-US" sz="3299" dirty="0">
                <a:solidFill>
                  <a:srgbClr val="B244A2"/>
                </a:solidFill>
                <a:latin typeface="TT Chocolates"/>
              </a:rPr>
              <a:t>Data pipeline:</a:t>
            </a:r>
          </a:p>
          <a:p>
            <a:pPr marL="457200" indent="-457200" algn="l">
              <a:lnSpc>
                <a:spcPts val="4949"/>
              </a:lnSpc>
              <a:buFont typeface="Arial" panose="020B0604020202020204" pitchFamily="34" charset="0"/>
              <a:buChar char="•"/>
            </a:pPr>
            <a:r>
              <a:rPr lang="en-US" sz="3299" dirty="0">
                <a:solidFill>
                  <a:srgbClr val="B244A2"/>
                </a:solidFill>
                <a:latin typeface="TT Chocolates"/>
              </a:rPr>
              <a:t>It’s  like a system of connected pipes that moves water from one place to another, but instead of water, it moves data. </a:t>
            </a:r>
          </a:p>
          <a:p>
            <a:pPr marL="457200" indent="-457200" algn="l">
              <a:lnSpc>
                <a:spcPts val="4949"/>
              </a:lnSpc>
              <a:buFont typeface="Arial" panose="020B0604020202020204" pitchFamily="34" charset="0"/>
              <a:buChar char="•"/>
            </a:pPr>
            <a:r>
              <a:rPr lang="en-US" sz="3299" dirty="0">
                <a:solidFill>
                  <a:srgbClr val="B244A2"/>
                </a:solidFill>
                <a:latin typeface="TT Chocolates"/>
              </a:rPr>
              <a:t>It collects data from different sources, processes it, and delivers it to where it needs to go, making sure everything flows smoothly and efficiently.</a:t>
            </a:r>
          </a:p>
          <a:p>
            <a:pPr algn="l">
              <a:lnSpc>
                <a:spcPts val="4949"/>
              </a:lnSpc>
            </a:pPr>
            <a:endParaRPr lang="en-US" sz="3299" dirty="0">
              <a:solidFill>
                <a:srgbClr val="B244A2"/>
              </a:solidFill>
              <a:latin typeface="TT Chocolates"/>
            </a:endParaRPr>
          </a:p>
          <a:p>
            <a:pPr algn="l">
              <a:lnSpc>
                <a:spcPts val="4949"/>
              </a:lnSpc>
            </a:pPr>
            <a:endParaRPr lang="en-US" sz="3299" dirty="0">
              <a:solidFill>
                <a:srgbClr val="B244A2"/>
              </a:solidFill>
              <a:latin typeface="TT Chocolates"/>
            </a:endParaRPr>
          </a:p>
          <a:p>
            <a:pPr algn="l">
              <a:lnSpc>
                <a:spcPts val="4949"/>
              </a:lnSpc>
            </a:pPr>
            <a:endParaRPr lang="en-US" sz="3299" dirty="0">
              <a:solidFill>
                <a:srgbClr val="B244A2"/>
              </a:solidFill>
              <a:latin typeface="TT Chocolates"/>
            </a:endParaRPr>
          </a:p>
        </p:txBody>
      </p:sp>
      <p:pic>
        <p:nvPicPr>
          <p:cNvPr id="20" name="Picture 19">
            <a:extLst>
              <a:ext uri="{FF2B5EF4-FFF2-40B4-BE49-F238E27FC236}">
                <a16:creationId xmlns:a16="http://schemas.microsoft.com/office/drawing/2014/main" id="{98A78C92-7EEE-4E94-B650-C8730B823D18}"/>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5057019" y="6074358"/>
            <a:ext cx="7949675" cy="3450985"/>
          </a:xfrm>
          <a:prstGeom prst="rect">
            <a:avLst/>
          </a:prstGeom>
        </p:spPr>
      </p:pic>
    </p:spTree>
    <p:extLst>
      <p:ext uri="{BB962C8B-B14F-4D97-AF65-F5344CB8AC3E}">
        <p14:creationId xmlns:p14="http://schemas.microsoft.com/office/powerpoint/2010/main" val="261790555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FDF2F2"/>
        </a:solidFill>
        <a:effectLst/>
      </p:bgPr>
    </p:bg>
    <p:spTree>
      <p:nvGrpSpPr>
        <p:cNvPr id="1" name=""/>
        <p:cNvGrpSpPr/>
        <p:nvPr/>
      </p:nvGrpSpPr>
      <p:grpSpPr>
        <a:xfrm>
          <a:off x="0" y="0"/>
          <a:ext cx="0" cy="0"/>
          <a:chOff x="0" y="0"/>
          <a:chExt cx="0" cy="0"/>
        </a:xfrm>
      </p:grpSpPr>
      <p:sp>
        <p:nvSpPr>
          <p:cNvPr id="2" name="Freeform 2"/>
          <p:cNvSpPr/>
          <p:nvPr/>
        </p:nvSpPr>
        <p:spPr>
          <a:xfrm>
            <a:off x="12113910" y="1431131"/>
            <a:ext cx="16587378" cy="15654338"/>
          </a:xfrm>
          <a:custGeom>
            <a:avLst/>
            <a:gdLst/>
            <a:ahLst/>
            <a:cxnLst/>
            <a:rect l="l" t="t" r="r" b="b"/>
            <a:pathLst>
              <a:path w="16587378" h="15654338">
                <a:moveTo>
                  <a:pt x="0" y="0"/>
                </a:moveTo>
                <a:lnTo>
                  <a:pt x="16587377" y="0"/>
                </a:lnTo>
                <a:lnTo>
                  <a:pt x="16587377" y="15654338"/>
                </a:lnTo>
                <a:lnTo>
                  <a:pt x="0" y="15654338"/>
                </a:lnTo>
                <a:lnTo>
                  <a:pt x="0" y="0"/>
                </a:lnTo>
                <a:close/>
              </a:path>
            </a:pathLst>
          </a:custGeom>
          <a:blipFill>
            <a:blip r:embed="rId2"/>
            <a:stretch>
              <a:fillRect/>
            </a:stretch>
          </a:blipFill>
        </p:spPr>
      </p:sp>
      <p:sp>
        <p:nvSpPr>
          <p:cNvPr id="3" name="Freeform 3"/>
          <p:cNvSpPr/>
          <p:nvPr/>
        </p:nvSpPr>
        <p:spPr>
          <a:xfrm>
            <a:off x="-4937804" y="-4141194"/>
            <a:ext cx="13438424" cy="8229600"/>
          </a:xfrm>
          <a:custGeom>
            <a:avLst/>
            <a:gdLst/>
            <a:ahLst/>
            <a:cxnLst/>
            <a:rect l="l" t="t" r="r" b="b"/>
            <a:pathLst>
              <a:path w="8762662" h="8229600">
                <a:moveTo>
                  <a:pt x="0" y="0"/>
                </a:moveTo>
                <a:lnTo>
                  <a:pt x="8762662" y="0"/>
                </a:lnTo>
                <a:lnTo>
                  <a:pt x="8762662" y="8229600"/>
                </a:lnTo>
                <a:lnTo>
                  <a:pt x="0" y="8229600"/>
                </a:lnTo>
                <a:lnTo>
                  <a:pt x="0" y="0"/>
                </a:lnTo>
                <a:close/>
              </a:path>
            </a:pathLst>
          </a:custGeom>
          <a:blipFill>
            <a:blip r:embed="rId3"/>
            <a:stretch>
              <a:fillRect/>
            </a:stretch>
          </a:blipFill>
        </p:spPr>
      </p:sp>
      <p:grpSp>
        <p:nvGrpSpPr>
          <p:cNvPr id="5" name="Group 5"/>
          <p:cNvGrpSpPr>
            <a:grpSpLocks noChangeAspect="1"/>
          </p:cNvGrpSpPr>
          <p:nvPr/>
        </p:nvGrpSpPr>
        <p:grpSpPr>
          <a:xfrm rot="-169932">
            <a:off x="14281954" y="-5406473"/>
            <a:ext cx="10045507" cy="10045467"/>
            <a:chOff x="0" y="0"/>
            <a:chExt cx="6350000" cy="6349975"/>
          </a:xfrm>
        </p:grpSpPr>
        <p:sp>
          <p:nvSpPr>
            <p:cNvPr id="6" name="Freeform 6"/>
            <p:cNvSpPr/>
            <p:nvPr/>
          </p:nvSpPr>
          <p:spPr>
            <a:xfrm>
              <a:off x="0" y="0"/>
              <a:ext cx="6350000" cy="6349974"/>
            </a:xfrm>
            <a:custGeom>
              <a:avLst/>
              <a:gdLst/>
              <a:ahLst/>
              <a:cxnLst/>
              <a:rect l="l" t="t" r="r" b="b"/>
              <a:pathLst>
                <a:path w="6350000" h="6349974">
                  <a:moveTo>
                    <a:pt x="6350000" y="3175025"/>
                  </a:moveTo>
                  <a:cubicBezTo>
                    <a:pt x="6350000" y="4928451"/>
                    <a:pt x="4928476" y="6349974"/>
                    <a:pt x="3175000" y="6349974"/>
                  </a:cubicBezTo>
                  <a:cubicBezTo>
                    <a:pt x="1421498" y="6349974"/>
                    <a:pt x="0" y="4928451"/>
                    <a:pt x="0" y="3175025"/>
                  </a:cubicBezTo>
                  <a:cubicBezTo>
                    <a:pt x="0" y="1421511"/>
                    <a:pt x="1421498" y="0"/>
                    <a:pt x="3175000" y="0"/>
                  </a:cubicBezTo>
                  <a:cubicBezTo>
                    <a:pt x="4928501" y="0"/>
                    <a:pt x="6350000" y="1421511"/>
                    <a:pt x="6350000" y="3175025"/>
                  </a:cubicBezTo>
                  <a:close/>
                </a:path>
              </a:pathLst>
            </a:custGeom>
            <a:blipFill>
              <a:blip r:embed="rId4"/>
              <a:stretch>
                <a:fillRect/>
              </a:stretch>
            </a:blipFill>
          </p:spPr>
        </p:sp>
      </p:grpSp>
      <p:sp>
        <p:nvSpPr>
          <p:cNvPr id="7" name="TextBox 7"/>
          <p:cNvSpPr txBox="1"/>
          <p:nvPr/>
        </p:nvSpPr>
        <p:spPr>
          <a:xfrm>
            <a:off x="1613765" y="1421606"/>
            <a:ext cx="15060471" cy="2308324"/>
          </a:xfrm>
          <a:prstGeom prst="rect">
            <a:avLst/>
          </a:prstGeom>
        </p:spPr>
        <p:txBody>
          <a:bodyPr lIns="0" tIns="0" rIns="0" bIns="0" rtlCol="0" anchor="t">
            <a:spAutoFit/>
          </a:bodyPr>
          <a:lstStyle/>
          <a:p>
            <a:pPr algn="ctr">
              <a:lnSpc>
                <a:spcPts val="9000"/>
              </a:lnSpc>
            </a:pPr>
            <a:r>
              <a:rPr lang="en-US" sz="7500" dirty="0">
                <a:solidFill>
                  <a:srgbClr val="B244A2"/>
                </a:solidFill>
                <a:latin typeface="TT Drugs Bold"/>
              </a:rPr>
              <a:t>Machine Learning</a:t>
            </a:r>
          </a:p>
          <a:p>
            <a:pPr algn="ctr">
              <a:lnSpc>
                <a:spcPts val="9000"/>
              </a:lnSpc>
            </a:pPr>
            <a:endParaRPr lang="en-US" sz="7500" dirty="0">
              <a:solidFill>
                <a:srgbClr val="B244A2"/>
              </a:solidFill>
              <a:latin typeface="TT Drugs Bold"/>
            </a:endParaRPr>
          </a:p>
        </p:txBody>
      </p:sp>
      <p:grpSp>
        <p:nvGrpSpPr>
          <p:cNvPr id="8" name="Group 8"/>
          <p:cNvGrpSpPr/>
          <p:nvPr/>
        </p:nvGrpSpPr>
        <p:grpSpPr>
          <a:xfrm>
            <a:off x="851035" y="236445"/>
            <a:ext cx="16585931" cy="615650"/>
            <a:chOff x="0" y="0"/>
            <a:chExt cx="22114574" cy="820867"/>
          </a:xfrm>
        </p:grpSpPr>
        <p:sp>
          <p:nvSpPr>
            <p:cNvPr id="9" name="Freeform 9"/>
            <p:cNvSpPr/>
            <p:nvPr/>
          </p:nvSpPr>
          <p:spPr>
            <a:xfrm>
              <a:off x="16681217" y="0"/>
              <a:ext cx="5433357" cy="820867"/>
            </a:xfrm>
            <a:custGeom>
              <a:avLst/>
              <a:gdLst/>
              <a:ahLst/>
              <a:cxnLst/>
              <a:rect l="l" t="t" r="r" b="b"/>
              <a:pathLst>
                <a:path w="5433357" h="820867">
                  <a:moveTo>
                    <a:pt x="0" y="0"/>
                  </a:moveTo>
                  <a:lnTo>
                    <a:pt x="5433357" y="0"/>
                  </a:lnTo>
                  <a:lnTo>
                    <a:pt x="5433357" y="820867"/>
                  </a:lnTo>
                  <a:lnTo>
                    <a:pt x="0" y="820867"/>
                  </a:lnTo>
                  <a:lnTo>
                    <a:pt x="0" y="0"/>
                  </a:lnTo>
                  <a:close/>
                </a:path>
              </a:pathLst>
            </a:custGeom>
            <a:blipFill>
              <a:blip r:embed="rId5"/>
              <a:stretch>
                <a:fillRect/>
              </a:stretch>
            </a:blipFill>
          </p:spPr>
        </p:sp>
        <p:sp>
          <p:nvSpPr>
            <p:cNvPr id="10" name="Freeform 10"/>
            <p:cNvSpPr/>
            <p:nvPr/>
          </p:nvSpPr>
          <p:spPr>
            <a:xfrm>
              <a:off x="0" y="88957"/>
              <a:ext cx="4628257" cy="731910"/>
            </a:xfrm>
            <a:custGeom>
              <a:avLst/>
              <a:gdLst/>
              <a:ahLst/>
              <a:cxnLst/>
              <a:rect l="l" t="t" r="r" b="b"/>
              <a:pathLst>
                <a:path w="4628257" h="731910">
                  <a:moveTo>
                    <a:pt x="0" y="0"/>
                  </a:moveTo>
                  <a:lnTo>
                    <a:pt x="4628257" y="0"/>
                  </a:lnTo>
                  <a:lnTo>
                    <a:pt x="4628257" y="731910"/>
                  </a:lnTo>
                  <a:lnTo>
                    <a:pt x="0" y="731910"/>
                  </a:lnTo>
                  <a:lnTo>
                    <a:pt x="0" y="0"/>
                  </a:lnTo>
                  <a:close/>
                </a:path>
              </a:pathLst>
            </a:custGeom>
            <a:blipFill>
              <a:blip r:embed="rId6"/>
              <a:stretch>
                <a:fillRect/>
              </a:stretch>
            </a:blipFill>
          </p:spPr>
        </p:sp>
      </p:grpSp>
      <p:grpSp>
        <p:nvGrpSpPr>
          <p:cNvPr id="11" name="Group 11"/>
          <p:cNvGrpSpPr/>
          <p:nvPr/>
        </p:nvGrpSpPr>
        <p:grpSpPr>
          <a:xfrm>
            <a:off x="1781408" y="2767739"/>
            <a:ext cx="14601253" cy="6642961"/>
            <a:chOff x="0" y="0"/>
            <a:chExt cx="15799620" cy="7580742"/>
          </a:xfrm>
        </p:grpSpPr>
        <p:sp>
          <p:nvSpPr>
            <p:cNvPr id="12" name="Freeform 12"/>
            <p:cNvSpPr/>
            <p:nvPr/>
          </p:nvSpPr>
          <p:spPr>
            <a:xfrm>
              <a:off x="0" y="0"/>
              <a:ext cx="15799620" cy="7580742"/>
            </a:xfrm>
            <a:custGeom>
              <a:avLst/>
              <a:gdLst/>
              <a:ahLst/>
              <a:cxnLst/>
              <a:rect l="l" t="t" r="r" b="b"/>
              <a:pathLst>
                <a:path w="15799620" h="7232914">
                  <a:moveTo>
                    <a:pt x="15675159" y="7232914"/>
                  </a:moveTo>
                  <a:lnTo>
                    <a:pt x="124460" y="7232914"/>
                  </a:lnTo>
                  <a:cubicBezTo>
                    <a:pt x="55880" y="7232914"/>
                    <a:pt x="0" y="7177033"/>
                    <a:pt x="0" y="7108454"/>
                  </a:cubicBezTo>
                  <a:lnTo>
                    <a:pt x="0" y="124460"/>
                  </a:lnTo>
                  <a:cubicBezTo>
                    <a:pt x="0" y="55880"/>
                    <a:pt x="55880" y="0"/>
                    <a:pt x="124460" y="0"/>
                  </a:cubicBezTo>
                  <a:lnTo>
                    <a:pt x="15675159" y="0"/>
                  </a:lnTo>
                  <a:cubicBezTo>
                    <a:pt x="15743740" y="0"/>
                    <a:pt x="15799620" y="55880"/>
                    <a:pt x="15799620" y="124460"/>
                  </a:cubicBezTo>
                  <a:lnTo>
                    <a:pt x="15799620" y="7108454"/>
                  </a:lnTo>
                  <a:cubicBezTo>
                    <a:pt x="15799620" y="7177033"/>
                    <a:pt x="15743740" y="7232914"/>
                    <a:pt x="15675159" y="7232914"/>
                  </a:cubicBezTo>
                  <a:close/>
                </a:path>
              </a:pathLst>
            </a:custGeom>
            <a:solidFill>
              <a:srgbClr val="FFFFFF">
                <a:alpha val="67843"/>
              </a:srgbClr>
            </a:solidFill>
          </p:spPr>
        </p:sp>
      </p:grpSp>
      <p:sp>
        <p:nvSpPr>
          <p:cNvPr id="13" name="TextBox 13"/>
          <p:cNvSpPr txBox="1"/>
          <p:nvPr/>
        </p:nvSpPr>
        <p:spPr>
          <a:xfrm>
            <a:off x="1960640" y="2780138"/>
            <a:ext cx="14366720" cy="2464136"/>
          </a:xfrm>
          <a:prstGeom prst="rect">
            <a:avLst/>
          </a:prstGeom>
        </p:spPr>
        <p:txBody>
          <a:bodyPr lIns="0" tIns="0" rIns="0" bIns="0" rtlCol="0" anchor="t">
            <a:spAutoFit/>
          </a:bodyPr>
          <a:lstStyle/>
          <a:p>
            <a:pPr algn="l">
              <a:lnSpc>
                <a:spcPts val="4949"/>
              </a:lnSpc>
            </a:pPr>
            <a:r>
              <a:rPr lang="en-US" sz="2800" dirty="0">
                <a:solidFill>
                  <a:srgbClr val="B244A2"/>
                </a:solidFill>
                <a:latin typeface="TT Chocolates"/>
              </a:rPr>
              <a:t>Machine learning:</a:t>
            </a:r>
          </a:p>
          <a:p>
            <a:pPr marL="457200" indent="-457200" algn="l">
              <a:lnSpc>
                <a:spcPts val="4949"/>
              </a:lnSpc>
              <a:buFont typeface="Arial" panose="020B0604020202020204" pitchFamily="34" charset="0"/>
              <a:buChar char="•"/>
            </a:pPr>
            <a:r>
              <a:rPr lang="en-US" sz="2800" dirty="0">
                <a:solidFill>
                  <a:srgbClr val="B244A2"/>
                </a:solidFill>
                <a:latin typeface="TT Chocolates"/>
              </a:rPr>
              <a:t>Machine learning is a type of Artificial Intelligence where computers learn from data to make decisions or predictions without being explicitly programmed, similar to how humans learn from experience</a:t>
            </a:r>
          </a:p>
        </p:txBody>
      </p:sp>
      <p:pic>
        <p:nvPicPr>
          <p:cNvPr id="15" name="Picture 14">
            <a:extLst>
              <a:ext uri="{FF2B5EF4-FFF2-40B4-BE49-F238E27FC236}">
                <a16:creationId xmlns:a16="http://schemas.microsoft.com/office/drawing/2014/main" id="{BF142E40-4782-39C4-1A63-1419CFEDABCC}"/>
              </a:ext>
            </a:extLst>
          </p:cNvPr>
          <p:cNvPicPr>
            <a:picLocks noChangeAspect="1"/>
          </p:cNvPicPr>
          <p:nvPr/>
        </p:nvPicPr>
        <p:blipFill rotWithShape="1">
          <a:blip r:embed="rId7">
            <a:extLst>
              <a:ext uri="{28A0092B-C50C-407E-A947-70E740481C1C}">
                <a14:useLocalDpi xmlns:a14="http://schemas.microsoft.com/office/drawing/2010/main" val="0"/>
              </a:ext>
            </a:extLst>
          </a:blip>
          <a:srcRect l="4483" t="10563" r="5331"/>
          <a:stretch/>
        </p:blipFill>
        <p:spPr>
          <a:xfrm>
            <a:off x="3048000" y="5378667"/>
            <a:ext cx="11708477" cy="3897639"/>
          </a:xfrm>
          <a:prstGeom prst="rect">
            <a:avLst/>
          </a:prstGeom>
        </p:spPr>
      </p:pic>
    </p:spTree>
    <p:extLst>
      <p:ext uri="{BB962C8B-B14F-4D97-AF65-F5344CB8AC3E}">
        <p14:creationId xmlns:p14="http://schemas.microsoft.com/office/powerpoint/2010/main" val="342731803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FDF2F2"/>
        </a:solidFill>
        <a:effectLst/>
      </p:bgPr>
    </p:bg>
    <p:spTree>
      <p:nvGrpSpPr>
        <p:cNvPr id="1" name=""/>
        <p:cNvGrpSpPr/>
        <p:nvPr/>
      </p:nvGrpSpPr>
      <p:grpSpPr>
        <a:xfrm>
          <a:off x="0" y="0"/>
          <a:ext cx="0" cy="0"/>
          <a:chOff x="0" y="0"/>
          <a:chExt cx="0" cy="0"/>
        </a:xfrm>
      </p:grpSpPr>
      <p:sp>
        <p:nvSpPr>
          <p:cNvPr id="2" name="Freeform 2"/>
          <p:cNvSpPr/>
          <p:nvPr/>
        </p:nvSpPr>
        <p:spPr>
          <a:xfrm>
            <a:off x="7654977" y="2111307"/>
            <a:ext cx="16587378" cy="15654338"/>
          </a:xfrm>
          <a:custGeom>
            <a:avLst/>
            <a:gdLst/>
            <a:ahLst/>
            <a:cxnLst/>
            <a:rect l="l" t="t" r="r" b="b"/>
            <a:pathLst>
              <a:path w="16587378" h="15654338">
                <a:moveTo>
                  <a:pt x="0" y="0"/>
                </a:moveTo>
                <a:lnTo>
                  <a:pt x="16587378" y="0"/>
                </a:lnTo>
                <a:lnTo>
                  <a:pt x="16587378" y="15654338"/>
                </a:lnTo>
                <a:lnTo>
                  <a:pt x="0" y="15654338"/>
                </a:lnTo>
                <a:lnTo>
                  <a:pt x="0" y="0"/>
                </a:lnTo>
                <a:close/>
              </a:path>
            </a:pathLst>
          </a:custGeom>
          <a:blipFill>
            <a:blip r:embed="rId2"/>
            <a:stretch>
              <a:fillRect/>
            </a:stretch>
          </a:blipFill>
        </p:spPr>
      </p:sp>
      <p:sp>
        <p:nvSpPr>
          <p:cNvPr id="3" name="Freeform 3"/>
          <p:cNvSpPr/>
          <p:nvPr/>
        </p:nvSpPr>
        <p:spPr>
          <a:xfrm>
            <a:off x="-4938303" y="-4575310"/>
            <a:ext cx="11934006" cy="11208021"/>
          </a:xfrm>
          <a:custGeom>
            <a:avLst/>
            <a:gdLst/>
            <a:ahLst/>
            <a:cxnLst/>
            <a:rect l="l" t="t" r="r" b="b"/>
            <a:pathLst>
              <a:path w="11934006" h="11208021">
                <a:moveTo>
                  <a:pt x="0" y="0"/>
                </a:moveTo>
                <a:lnTo>
                  <a:pt x="11934006" y="0"/>
                </a:lnTo>
                <a:lnTo>
                  <a:pt x="11934006" y="11208020"/>
                </a:lnTo>
                <a:lnTo>
                  <a:pt x="0" y="11208020"/>
                </a:lnTo>
                <a:lnTo>
                  <a:pt x="0" y="0"/>
                </a:lnTo>
                <a:close/>
              </a:path>
            </a:pathLst>
          </a:custGeom>
          <a:blipFill>
            <a:blip r:embed="rId3"/>
            <a:stretch>
              <a:fillRect/>
            </a:stretch>
          </a:blipFill>
        </p:spPr>
      </p:sp>
      <p:sp>
        <p:nvSpPr>
          <p:cNvPr id="4" name="TextBox 4"/>
          <p:cNvSpPr txBox="1"/>
          <p:nvPr/>
        </p:nvSpPr>
        <p:spPr>
          <a:xfrm>
            <a:off x="1613765" y="1421606"/>
            <a:ext cx="15060471" cy="2295525"/>
          </a:xfrm>
          <a:prstGeom prst="rect">
            <a:avLst/>
          </a:prstGeom>
        </p:spPr>
        <p:txBody>
          <a:bodyPr lIns="0" tIns="0" rIns="0" bIns="0" rtlCol="0" anchor="t">
            <a:spAutoFit/>
          </a:bodyPr>
          <a:lstStyle/>
          <a:p>
            <a:pPr algn="ctr">
              <a:lnSpc>
                <a:spcPts val="9000"/>
              </a:lnSpc>
            </a:pPr>
            <a:r>
              <a:rPr lang="en-US" sz="7500">
                <a:solidFill>
                  <a:srgbClr val="B244A2"/>
                </a:solidFill>
                <a:latin typeface="TT Drugs Bold"/>
              </a:rPr>
              <a:t>Big Data and Machine Learning</a:t>
            </a:r>
          </a:p>
          <a:p>
            <a:pPr algn="ctr">
              <a:lnSpc>
                <a:spcPts val="9000"/>
              </a:lnSpc>
            </a:pPr>
            <a:endParaRPr lang="en-US" sz="7500">
              <a:solidFill>
                <a:srgbClr val="B244A2"/>
              </a:solidFill>
              <a:latin typeface="TT Drugs Bold"/>
            </a:endParaRPr>
          </a:p>
        </p:txBody>
      </p:sp>
      <p:grpSp>
        <p:nvGrpSpPr>
          <p:cNvPr id="5" name="Group 5"/>
          <p:cNvGrpSpPr/>
          <p:nvPr/>
        </p:nvGrpSpPr>
        <p:grpSpPr>
          <a:xfrm>
            <a:off x="851035" y="236445"/>
            <a:ext cx="16585931" cy="615650"/>
            <a:chOff x="0" y="0"/>
            <a:chExt cx="22114574" cy="820867"/>
          </a:xfrm>
        </p:grpSpPr>
        <p:sp>
          <p:nvSpPr>
            <p:cNvPr id="6" name="Freeform 6"/>
            <p:cNvSpPr/>
            <p:nvPr/>
          </p:nvSpPr>
          <p:spPr>
            <a:xfrm>
              <a:off x="16681217" y="0"/>
              <a:ext cx="5433357" cy="820867"/>
            </a:xfrm>
            <a:custGeom>
              <a:avLst/>
              <a:gdLst/>
              <a:ahLst/>
              <a:cxnLst/>
              <a:rect l="l" t="t" r="r" b="b"/>
              <a:pathLst>
                <a:path w="5433357" h="820867">
                  <a:moveTo>
                    <a:pt x="0" y="0"/>
                  </a:moveTo>
                  <a:lnTo>
                    <a:pt x="5433357" y="0"/>
                  </a:lnTo>
                  <a:lnTo>
                    <a:pt x="5433357" y="820867"/>
                  </a:lnTo>
                  <a:lnTo>
                    <a:pt x="0" y="820867"/>
                  </a:lnTo>
                  <a:lnTo>
                    <a:pt x="0" y="0"/>
                  </a:lnTo>
                  <a:close/>
                </a:path>
              </a:pathLst>
            </a:custGeom>
            <a:blipFill>
              <a:blip r:embed="rId4"/>
              <a:stretch>
                <a:fillRect/>
              </a:stretch>
            </a:blipFill>
          </p:spPr>
        </p:sp>
        <p:sp>
          <p:nvSpPr>
            <p:cNvPr id="7" name="Freeform 7"/>
            <p:cNvSpPr/>
            <p:nvPr/>
          </p:nvSpPr>
          <p:spPr>
            <a:xfrm>
              <a:off x="0" y="88957"/>
              <a:ext cx="4628257" cy="731910"/>
            </a:xfrm>
            <a:custGeom>
              <a:avLst/>
              <a:gdLst/>
              <a:ahLst/>
              <a:cxnLst/>
              <a:rect l="l" t="t" r="r" b="b"/>
              <a:pathLst>
                <a:path w="4628257" h="731910">
                  <a:moveTo>
                    <a:pt x="0" y="0"/>
                  </a:moveTo>
                  <a:lnTo>
                    <a:pt x="4628257" y="0"/>
                  </a:lnTo>
                  <a:lnTo>
                    <a:pt x="4628257" y="731910"/>
                  </a:lnTo>
                  <a:lnTo>
                    <a:pt x="0" y="731910"/>
                  </a:lnTo>
                  <a:lnTo>
                    <a:pt x="0" y="0"/>
                  </a:lnTo>
                  <a:close/>
                </a:path>
              </a:pathLst>
            </a:custGeom>
            <a:blipFill>
              <a:blip r:embed="rId5"/>
              <a:stretch>
                <a:fillRect/>
              </a:stretch>
            </a:blipFill>
          </p:spPr>
        </p:sp>
      </p:grpSp>
      <p:grpSp>
        <p:nvGrpSpPr>
          <p:cNvPr id="8" name="Group 8"/>
          <p:cNvGrpSpPr/>
          <p:nvPr/>
        </p:nvGrpSpPr>
        <p:grpSpPr>
          <a:xfrm>
            <a:off x="1781408" y="2767739"/>
            <a:ext cx="14601252" cy="6684313"/>
            <a:chOff x="0" y="0"/>
            <a:chExt cx="15799619" cy="7232914"/>
          </a:xfrm>
        </p:grpSpPr>
        <p:sp>
          <p:nvSpPr>
            <p:cNvPr id="9" name="Freeform 9"/>
            <p:cNvSpPr/>
            <p:nvPr/>
          </p:nvSpPr>
          <p:spPr>
            <a:xfrm>
              <a:off x="0" y="0"/>
              <a:ext cx="15799620" cy="7232914"/>
            </a:xfrm>
            <a:custGeom>
              <a:avLst/>
              <a:gdLst/>
              <a:ahLst/>
              <a:cxnLst/>
              <a:rect l="l" t="t" r="r" b="b"/>
              <a:pathLst>
                <a:path w="15799620" h="7232914">
                  <a:moveTo>
                    <a:pt x="15675159" y="7232914"/>
                  </a:moveTo>
                  <a:lnTo>
                    <a:pt x="124460" y="7232914"/>
                  </a:lnTo>
                  <a:cubicBezTo>
                    <a:pt x="55880" y="7232914"/>
                    <a:pt x="0" y="7177033"/>
                    <a:pt x="0" y="7108454"/>
                  </a:cubicBezTo>
                  <a:lnTo>
                    <a:pt x="0" y="124460"/>
                  </a:lnTo>
                  <a:cubicBezTo>
                    <a:pt x="0" y="55880"/>
                    <a:pt x="55880" y="0"/>
                    <a:pt x="124460" y="0"/>
                  </a:cubicBezTo>
                  <a:lnTo>
                    <a:pt x="15675159" y="0"/>
                  </a:lnTo>
                  <a:cubicBezTo>
                    <a:pt x="15743740" y="0"/>
                    <a:pt x="15799620" y="55880"/>
                    <a:pt x="15799620" y="124460"/>
                  </a:cubicBezTo>
                  <a:lnTo>
                    <a:pt x="15799620" y="7108454"/>
                  </a:lnTo>
                  <a:cubicBezTo>
                    <a:pt x="15799620" y="7177033"/>
                    <a:pt x="15743740" y="7232914"/>
                    <a:pt x="15675159" y="7232914"/>
                  </a:cubicBezTo>
                  <a:close/>
                </a:path>
              </a:pathLst>
            </a:custGeom>
            <a:solidFill>
              <a:srgbClr val="FFFFFF">
                <a:alpha val="67843"/>
              </a:srgbClr>
            </a:solidFill>
          </p:spPr>
        </p:sp>
      </p:grpSp>
      <p:sp>
        <p:nvSpPr>
          <p:cNvPr id="10" name="TextBox 10"/>
          <p:cNvSpPr txBox="1"/>
          <p:nvPr/>
        </p:nvSpPr>
        <p:spPr>
          <a:xfrm>
            <a:off x="2015941" y="3612356"/>
            <a:ext cx="14366720" cy="5625194"/>
          </a:xfrm>
          <a:prstGeom prst="rect">
            <a:avLst/>
          </a:prstGeom>
        </p:spPr>
        <p:txBody>
          <a:bodyPr lIns="0" tIns="0" rIns="0" bIns="0" rtlCol="0" anchor="t">
            <a:spAutoFit/>
          </a:bodyPr>
          <a:lstStyle/>
          <a:p>
            <a:pPr algn="l">
              <a:lnSpc>
                <a:spcPts val="4949"/>
              </a:lnSpc>
            </a:pPr>
            <a:r>
              <a:rPr lang="en-US" sz="3299" dirty="0">
                <a:solidFill>
                  <a:srgbClr val="B244A2"/>
                </a:solidFill>
                <a:latin typeface="TT Chocolates"/>
              </a:rPr>
              <a:t>Why We Used Them in Our Project:</a:t>
            </a:r>
          </a:p>
          <a:p>
            <a:pPr marL="712457" lvl="1" indent="-356229" algn="l">
              <a:lnSpc>
                <a:spcPts val="4949"/>
              </a:lnSpc>
              <a:buFont typeface="Arial"/>
              <a:buChar char="•"/>
            </a:pPr>
            <a:r>
              <a:rPr lang="en-US" sz="3299" dirty="0">
                <a:solidFill>
                  <a:srgbClr val="B244A2"/>
                </a:solidFill>
                <a:latin typeface="TT Chocolates"/>
              </a:rPr>
              <a:t>Big Data:</a:t>
            </a:r>
          </a:p>
          <a:p>
            <a:pPr marL="1424914" lvl="2" indent="-474971" algn="l">
              <a:lnSpc>
                <a:spcPts val="4949"/>
              </a:lnSpc>
              <a:buFont typeface="Arial"/>
              <a:buChar char="⚬"/>
            </a:pPr>
            <a:r>
              <a:rPr lang="en-US" sz="3299" dirty="0">
                <a:solidFill>
                  <a:srgbClr val="B244A2"/>
                </a:solidFill>
                <a:latin typeface="TT Chocolates"/>
              </a:rPr>
              <a:t>We deal with a huge amount of data from </a:t>
            </a:r>
            <a:r>
              <a:rPr lang="en-US" sz="3299" dirty="0" err="1">
                <a:solidFill>
                  <a:srgbClr val="B244A2"/>
                </a:solidFill>
                <a:latin typeface="TT Chocolates"/>
              </a:rPr>
              <a:t>StackOverflow</a:t>
            </a:r>
            <a:r>
              <a:rPr lang="en-US" sz="3299" dirty="0">
                <a:solidFill>
                  <a:srgbClr val="B244A2"/>
                </a:solidFill>
                <a:latin typeface="TT Chocolates"/>
              </a:rPr>
              <a:t> by collecting more than 200GB of data daily , which needs special tools for storage and processing.</a:t>
            </a:r>
          </a:p>
          <a:p>
            <a:pPr marL="712457" lvl="1" indent="-356229" algn="l">
              <a:lnSpc>
                <a:spcPts val="4949"/>
              </a:lnSpc>
              <a:buFont typeface="Arial"/>
              <a:buChar char="•"/>
            </a:pPr>
            <a:r>
              <a:rPr lang="en-US" sz="3299" dirty="0">
                <a:solidFill>
                  <a:srgbClr val="B244A2"/>
                </a:solidFill>
                <a:latin typeface="TT Chocolates"/>
              </a:rPr>
              <a:t>Machine Learning:</a:t>
            </a:r>
          </a:p>
          <a:p>
            <a:pPr marL="1424914" lvl="2" indent="-474971" algn="l">
              <a:lnSpc>
                <a:spcPts val="4949"/>
              </a:lnSpc>
              <a:buFont typeface="Arial"/>
              <a:buChar char="⚬"/>
            </a:pPr>
            <a:r>
              <a:rPr lang="en-US" sz="3299" dirty="0">
                <a:solidFill>
                  <a:srgbClr val="B244A2"/>
                </a:solidFill>
                <a:latin typeface="TT Chocolates"/>
              </a:rPr>
              <a:t>Helps us classify the topics of posts automatically, providing insights into the most discussed topics each day.</a:t>
            </a:r>
          </a:p>
          <a:p>
            <a:pPr algn="l">
              <a:lnSpc>
                <a:spcPts val="4949"/>
              </a:lnSpc>
            </a:pPr>
            <a:endParaRPr lang="en-US" sz="3299" dirty="0">
              <a:solidFill>
                <a:srgbClr val="B244A2"/>
              </a:solidFill>
              <a:latin typeface="TT Chocolates"/>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FDF2F2"/>
        </a:solidFill>
        <a:effectLst/>
      </p:bgPr>
    </p:bg>
    <p:spTree>
      <p:nvGrpSpPr>
        <p:cNvPr id="1" name=""/>
        <p:cNvGrpSpPr/>
        <p:nvPr/>
      </p:nvGrpSpPr>
      <p:grpSpPr>
        <a:xfrm>
          <a:off x="0" y="0"/>
          <a:ext cx="0" cy="0"/>
          <a:chOff x="0" y="0"/>
          <a:chExt cx="0" cy="0"/>
        </a:xfrm>
      </p:grpSpPr>
      <p:sp>
        <p:nvSpPr>
          <p:cNvPr id="2" name="Freeform 2"/>
          <p:cNvSpPr/>
          <p:nvPr/>
        </p:nvSpPr>
        <p:spPr>
          <a:xfrm>
            <a:off x="6053826" y="-11298991"/>
            <a:ext cx="17562161" cy="16493796"/>
          </a:xfrm>
          <a:custGeom>
            <a:avLst/>
            <a:gdLst/>
            <a:ahLst/>
            <a:cxnLst/>
            <a:rect l="l" t="t" r="r" b="b"/>
            <a:pathLst>
              <a:path w="17562161" h="16493796">
                <a:moveTo>
                  <a:pt x="0" y="0"/>
                </a:moveTo>
                <a:lnTo>
                  <a:pt x="17562161" y="0"/>
                </a:lnTo>
                <a:lnTo>
                  <a:pt x="17562161" y="16493796"/>
                </a:lnTo>
                <a:lnTo>
                  <a:pt x="0" y="16493796"/>
                </a:lnTo>
                <a:lnTo>
                  <a:pt x="0" y="0"/>
                </a:lnTo>
                <a:close/>
              </a:path>
            </a:pathLst>
          </a:custGeom>
          <a:blipFill>
            <a:blip r:embed="rId2"/>
            <a:stretch>
              <a:fillRect/>
            </a:stretch>
          </a:blipFill>
        </p:spPr>
      </p:sp>
      <p:sp>
        <p:nvSpPr>
          <p:cNvPr id="3" name="Freeform 3"/>
          <p:cNvSpPr/>
          <p:nvPr/>
        </p:nvSpPr>
        <p:spPr>
          <a:xfrm>
            <a:off x="-6957300" y="-7711925"/>
            <a:ext cx="14418844" cy="14418844"/>
          </a:xfrm>
          <a:custGeom>
            <a:avLst/>
            <a:gdLst/>
            <a:ahLst/>
            <a:cxnLst/>
            <a:rect l="l" t="t" r="r" b="b"/>
            <a:pathLst>
              <a:path w="14418844" h="14418844">
                <a:moveTo>
                  <a:pt x="0" y="0"/>
                </a:moveTo>
                <a:lnTo>
                  <a:pt x="14418843" y="0"/>
                </a:lnTo>
                <a:lnTo>
                  <a:pt x="14418843" y="14418843"/>
                </a:lnTo>
                <a:lnTo>
                  <a:pt x="0" y="14418843"/>
                </a:lnTo>
                <a:lnTo>
                  <a:pt x="0" y="0"/>
                </a:lnTo>
                <a:close/>
              </a:path>
            </a:pathLst>
          </a:custGeom>
          <a:blipFill>
            <a:blip r:embed="rId3"/>
            <a:stretch>
              <a:fillRect/>
            </a:stretch>
          </a:blipFill>
        </p:spPr>
      </p:sp>
      <p:sp>
        <p:nvSpPr>
          <p:cNvPr id="4" name="TextBox 4"/>
          <p:cNvSpPr txBox="1"/>
          <p:nvPr/>
        </p:nvSpPr>
        <p:spPr>
          <a:xfrm>
            <a:off x="1028694" y="1519186"/>
            <a:ext cx="11994215" cy="1152525"/>
          </a:xfrm>
          <a:prstGeom prst="rect">
            <a:avLst/>
          </a:prstGeom>
        </p:spPr>
        <p:txBody>
          <a:bodyPr lIns="0" tIns="0" rIns="0" bIns="0" rtlCol="0" anchor="t">
            <a:spAutoFit/>
          </a:bodyPr>
          <a:lstStyle/>
          <a:p>
            <a:pPr algn="l">
              <a:lnSpc>
                <a:spcPts val="9000"/>
              </a:lnSpc>
            </a:pPr>
            <a:r>
              <a:rPr lang="en-US" sz="7500" dirty="0">
                <a:solidFill>
                  <a:srgbClr val="B244A2"/>
                </a:solidFill>
                <a:latin typeface="TT Drugs Bold"/>
              </a:rPr>
              <a:t>Project Steps</a:t>
            </a:r>
          </a:p>
        </p:txBody>
      </p:sp>
      <p:sp>
        <p:nvSpPr>
          <p:cNvPr id="5" name="Freeform 5"/>
          <p:cNvSpPr/>
          <p:nvPr/>
        </p:nvSpPr>
        <p:spPr>
          <a:xfrm>
            <a:off x="13022909" y="-7711925"/>
            <a:ext cx="14418844" cy="14418844"/>
          </a:xfrm>
          <a:custGeom>
            <a:avLst/>
            <a:gdLst/>
            <a:ahLst/>
            <a:cxnLst/>
            <a:rect l="l" t="t" r="r" b="b"/>
            <a:pathLst>
              <a:path w="14418844" h="14418844">
                <a:moveTo>
                  <a:pt x="0" y="0"/>
                </a:moveTo>
                <a:lnTo>
                  <a:pt x="14418844" y="0"/>
                </a:lnTo>
                <a:lnTo>
                  <a:pt x="14418844" y="14418843"/>
                </a:lnTo>
                <a:lnTo>
                  <a:pt x="0" y="14418843"/>
                </a:lnTo>
                <a:lnTo>
                  <a:pt x="0" y="0"/>
                </a:lnTo>
                <a:close/>
              </a:path>
            </a:pathLst>
          </a:custGeom>
          <a:blipFill>
            <a:blip r:embed="rId3"/>
            <a:stretch>
              <a:fillRect/>
            </a:stretch>
          </a:blipFill>
        </p:spPr>
      </p:sp>
      <p:sp>
        <p:nvSpPr>
          <p:cNvPr id="6" name="Freeform 6"/>
          <p:cNvSpPr/>
          <p:nvPr/>
        </p:nvSpPr>
        <p:spPr>
          <a:xfrm>
            <a:off x="366040" y="2400300"/>
            <a:ext cx="13319521" cy="6793161"/>
          </a:xfrm>
          <a:custGeom>
            <a:avLst/>
            <a:gdLst/>
            <a:ahLst/>
            <a:cxnLst/>
            <a:rect l="l" t="t" r="r" b="b"/>
            <a:pathLst>
              <a:path w="13319521" h="6793161">
                <a:moveTo>
                  <a:pt x="0" y="0"/>
                </a:moveTo>
                <a:lnTo>
                  <a:pt x="13319520" y="0"/>
                </a:lnTo>
                <a:lnTo>
                  <a:pt x="13319520" y="6793161"/>
                </a:lnTo>
                <a:lnTo>
                  <a:pt x="0" y="6793161"/>
                </a:lnTo>
                <a:lnTo>
                  <a:pt x="0" y="0"/>
                </a:lnTo>
                <a:close/>
              </a:path>
            </a:pathLst>
          </a:custGeom>
          <a:blipFill>
            <a:blip r:embed="rId4"/>
            <a:stretch>
              <a:fillRect/>
            </a:stretch>
          </a:blipFill>
        </p:spPr>
      </p:sp>
      <p:grpSp>
        <p:nvGrpSpPr>
          <p:cNvPr id="7" name="Group 7"/>
          <p:cNvGrpSpPr/>
          <p:nvPr/>
        </p:nvGrpSpPr>
        <p:grpSpPr>
          <a:xfrm>
            <a:off x="851035" y="236445"/>
            <a:ext cx="16585931" cy="615650"/>
            <a:chOff x="0" y="0"/>
            <a:chExt cx="22114574" cy="820867"/>
          </a:xfrm>
        </p:grpSpPr>
        <p:sp>
          <p:nvSpPr>
            <p:cNvPr id="8" name="Freeform 8"/>
            <p:cNvSpPr/>
            <p:nvPr/>
          </p:nvSpPr>
          <p:spPr>
            <a:xfrm>
              <a:off x="16681217" y="0"/>
              <a:ext cx="5433357" cy="820867"/>
            </a:xfrm>
            <a:custGeom>
              <a:avLst/>
              <a:gdLst/>
              <a:ahLst/>
              <a:cxnLst/>
              <a:rect l="l" t="t" r="r" b="b"/>
              <a:pathLst>
                <a:path w="5433357" h="820867">
                  <a:moveTo>
                    <a:pt x="0" y="0"/>
                  </a:moveTo>
                  <a:lnTo>
                    <a:pt x="5433357" y="0"/>
                  </a:lnTo>
                  <a:lnTo>
                    <a:pt x="5433357" y="820867"/>
                  </a:lnTo>
                  <a:lnTo>
                    <a:pt x="0" y="820867"/>
                  </a:lnTo>
                  <a:lnTo>
                    <a:pt x="0" y="0"/>
                  </a:lnTo>
                  <a:close/>
                </a:path>
              </a:pathLst>
            </a:custGeom>
            <a:blipFill>
              <a:blip r:embed="rId5"/>
              <a:stretch>
                <a:fillRect/>
              </a:stretch>
            </a:blipFill>
          </p:spPr>
        </p:sp>
        <p:sp>
          <p:nvSpPr>
            <p:cNvPr id="9" name="Freeform 9"/>
            <p:cNvSpPr/>
            <p:nvPr/>
          </p:nvSpPr>
          <p:spPr>
            <a:xfrm>
              <a:off x="0" y="88957"/>
              <a:ext cx="4628257" cy="731910"/>
            </a:xfrm>
            <a:custGeom>
              <a:avLst/>
              <a:gdLst/>
              <a:ahLst/>
              <a:cxnLst/>
              <a:rect l="l" t="t" r="r" b="b"/>
              <a:pathLst>
                <a:path w="4628257" h="731910">
                  <a:moveTo>
                    <a:pt x="0" y="0"/>
                  </a:moveTo>
                  <a:lnTo>
                    <a:pt x="4628257" y="0"/>
                  </a:lnTo>
                  <a:lnTo>
                    <a:pt x="4628257" y="731910"/>
                  </a:lnTo>
                  <a:lnTo>
                    <a:pt x="0" y="731910"/>
                  </a:lnTo>
                  <a:lnTo>
                    <a:pt x="0" y="0"/>
                  </a:lnTo>
                  <a:close/>
                </a:path>
              </a:pathLst>
            </a:custGeom>
            <a:blipFill>
              <a:blip r:embed="rId6"/>
              <a:stretch>
                <a:fillRect/>
              </a:stretch>
            </a:blipFill>
          </p:spPr>
        </p:sp>
      </p:grpSp>
      <p:sp>
        <p:nvSpPr>
          <p:cNvPr id="10" name="TextBox 9">
            <a:extLst>
              <a:ext uri="{FF2B5EF4-FFF2-40B4-BE49-F238E27FC236}">
                <a16:creationId xmlns:a16="http://schemas.microsoft.com/office/drawing/2014/main" id="{95C88CD9-F56C-F7E3-E95F-5E186FAC79C3}"/>
              </a:ext>
            </a:extLst>
          </p:cNvPr>
          <p:cNvSpPr txBox="1"/>
          <p:nvPr/>
        </p:nvSpPr>
        <p:spPr>
          <a:xfrm>
            <a:off x="13685561" y="2857500"/>
            <a:ext cx="4236399" cy="5970865"/>
          </a:xfrm>
          <a:prstGeom prst="rect">
            <a:avLst/>
          </a:prstGeom>
          <a:noFill/>
        </p:spPr>
        <p:txBody>
          <a:bodyPr wrap="square" rtlCol="0">
            <a:spAutoFit/>
          </a:bodyPr>
          <a:lstStyle/>
          <a:p>
            <a:r>
              <a:rPr lang="en-US" sz="2800" dirty="0">
                <a:solidFill>
                  <a:srgbClr val="B244A2"/>
                </a:solidFill>
                <a:latin typeface="TT Chocolates"/>
              </a:rPr>
              <a:t>1- Data ingestion:</a:t>
            </a:r>
          </a:p>
          <a:p>
            <a:pPr marL="457200" indent="-457200">
              <a:buFont typeface="Arial" panose="020B0604020202020204" pitchFamily="34" charset="0"/>
              <a:buChar char="•"/>
            </a:pPr>
            <a:r>
              <a:rPr lang="en-US" sz="2800" dirty="0">
                <a:solidFill>
                  <a:srgbClr val="B244A2"/>
                </a:solidFill>
                <a:latin typeface="TT Chocolates"/>
              </a:rPr>
              <a:t>Collect and save data from multiple sources periodically</a:t>
            </a:r>
          </a:p>
          <a:p>
            <a:endParaRPr lang="en-US" sz="2800" dirty="0">
              <a:solidFill>
                <a:srgbClr val="B244A2"/>
              </a:solidFill>
              <a:latin typeface="TT Chocolates"/>
            </a:endParaRPr>
          </a:p>
          <a:p>
            <a:r>
              <a:rPr lang="en-US" sz="2800" dirty="0">
                <a:solidFill>
                  <a:srgbClr val="B244A2"/>
                </a:solidFill>
                <a:latin typeface="TT Chocolates"/>
              </a:rPr>
              <a:t>2- Data transformation:</a:t>
            </a:r>
          </a:p>
          <a:p>
            <a:pPr marL="457200" indent="-457200">
              <a:buFont typeface="Arial" panose="020B0604020202020204" pitchFamily="34" charset="0"/>
              <a:buChar char="•"/>
            </a:pPr>
            <a:r>
              <a:rPr lang="en-US" sz="2800" dirty="0">
                <a:solidFill>
                  <a:srgbClr val="B244A2"/>
                </a:solidFill>
                <a:latin typeface="TT Chocolates"/>
              </a:rPr>
              <a:t>Clean the data and feed it into the model for training</a:t>
            </a:r>
          </a:p>
          <a:p>
            <a:endParaRPr lang="en-US" sz="2800" dirty="0">
              <a:solidFill>
                <a:srgbClr val="B244A2"/>
              </a:solidFill>
              <a:latin typeface="TT Chocolates"/>
            </a:endParaRPr>
          </a:p>
          <a:p>
            <a:r>
              <a:rPr lang="en-US" sz="2800" dirty="0">
                <a:solidFill>
                  <a:srgbClr val="B244A2"/>
                </a:solidFill>
                <a:latin typeface="TT Chocolates"/>
              </a:rPr>
              <a:t>3- Data visualization:</a:t>
            </a:r>
          </a:p>
          <a:p>
            <a:pPr marL="457200" indent="-457200">
              <a:buFont typeface="Arial" panose="020B0604020202020204" pitchFamily="34" charset="0"/>
              <a:buChar char="•"/>
            </a:pPr>
            <a:r>
              <a:rPr lang="en-US" sz="2800" dirty="0">
                <a:solidFill>
                  <a:srgbClr val="B244A2"/>
                </a:solidFill>
                <a:latin typeface="TT Chocolates"/>
              </a:rPr>
              <a:t>Build an insightful data visualization and graphs</a:t>
            </a:r>
          </a:p>
          <a:p>
            <a:endParaRPr lang="en-US" sz="1800" dirty="0">
              <a:solidFill>
                <a:srgbClr val="B244A2"/>
              </a:solidFill>
              <a:latin typeface="TT Chocolates"/>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FDF2F2"/>
        </a:solidFill>
        <a:effectLst/>
      </p:bgPr>
    </p:bg>
    <p:spTree>
      <p:nvGrpSpPr>
        <p:cNvPr id="1" name=""/>
        <p:cNvGrpSpPr/>
        <p:nvPr/>
      </p:nvGrpSpPr>
      <p:grpSpPr>
        <a:xfrm>
          <a:off x="0" y="0"/>
          <a:ext cx="0" cy="0"/>
          <a:chOff x="0" y="0"/>
          <a:chExt cx="0" cy="0"/>
        </a:xfrm>
      </p:grpSpPr>
      <p:sp>
        <p:nvSpPr>
          <p:cNvPr id="2" name="Freeform 2"/>
          <p:cNvSpPr/>
          <p:nvPr/>
        </p:nvSpPr>
        <p:spPr>
          <a:xfrm>
            <a:off x="-5075901" y="727321"/>
            <a:ext cx="15883408" cy="14989966"/>
          </a:xfrm>
          <a:custGeom>
            <a:avLst/>
            <a:gdLst/>
            <a:ahLst/>
            <a:cxnLst/>
            <a:rect l="l" t="t" r="r" b="b"/>
            <a:pathLst>
              <a:path w="15883408" h="14989966">
                <a:moveTo>
                  <a:pt x="0" y="0"/>
                </a:moveTo>
                <a:lnTo>
                  <a:pt x="15883408" y="0"/>
                </a:lnTo>
                <a:lnTo>
                  <a:pt x="15883408" y="14989967"/>
                </a:lnTo>
                <a:lnTo>
                  <a:pt x="0" y="14989967"/>
                </a:lnTo>
                <a:lnTo>
                  <a:pt x="0" y="0"/>
                </a:lnTo>
                <a:close/>
              </a:path>
            </a:pathLst>
          </a:custGeom>
          <a:blipFill>
            <a:blip r:embed="rId2"/>
            <a:stretch>
              <a:fillRect/>
            </a:stretch>
          </a:blipFill>
        </p:spPr>
      </p:sp>
      <p:sp>
        <p:nvSpPr>
          <p:cNvPr id="3" name="Freeform 3"/>
          <p:cNvSpPr/>
          <p:nvPr/>
        </p:nvSpPr>
        <p:spPr>
          <a:xfrm>
            <a:off x="-2302239" y="-1223245"/>
            <a:ext cx="6366745" cy="6366745"/>
          </a:xfrm>
          <a:custGeom>
            <a:avLst/>
            <a:gdLst/>
            <a:ahLst/>
            <a:cxnLst/>
            <a:rect l="l" t="t" r="r" b="b"/>
            <a:pathLst>
              <a:path w="6366745" h="6366745">
                <a:moveTo>
                  <a:pt x="0" y="0"/>
                </a:moveTo>
                <a:lnTo>
                  <a:pt x="6366745" y="0"/>
                </a:lnTo>
                <a:lnTo>
                  <a:pt x="6366745" y="6366745"/>
                </a:lnTo>
                <a:lnTo>
                  <a:pt x="0" y="6366745"/>
                </a:lnTo>
                <a:lnTo>
                  <a:pt x="0" y="0"/>
                </a:lnTo>
                <a:close/>
              </a:path>
            </a:pathLst>
          </a:custGeom>
          <a:blipFill>
            <a:blip r:embed="rId3">
              <a:alphaModFix amt="12000"/>
              <a:extLst>
                <a:ext uri="{96DAC541-7B7A-43D3-8B79-37D633B846F1}">
                  <asvg:svgBlip xmlns:asvg="http://schemas.microsoft.com/office/drawing/2016/SVG/main" r:embed="rId4"/>
                </a:ext>
              </a:extLst>
            </a:blip>
            <a:stretch>
              <a:fillRect/>
            </a:stretch>
          </a:blipFill>
        </p:spPr>
      </p:sp>
      <p:sp>
        <p:nvSpPr>
          <p:cNvPr id="4" name="Freeform 4"/>
          <p:cNvSpPr/>
          <p:nvPr/>
        </p:nvSpPr>
        <p:spPr>
          <a:xfrm>
            <a:off x="13048108" y="3287243"/>
            <a:ext cx="12113698" cy="11376781"/>
          </a:xfrm>
          <a:custGeom>
            <a:avLst/>
            <a:gdLst/>
            <a:ahLst/>
            <a:cxnLst/>
            <a:rect l="l" t="t" r="r" b="b"/>
            <a:pathLst>
              <a:path w="12113698" h="11376781">
                <a:moveTo>
                  <a:pt x="0" y="0"/>
                </a:moveTo>
                <a:lnTo>
                  <a:pt x="12113698" y="0"/>
                </a:lnTo>
                <a:lnTo>
                  <a:pt x="12113698" y="11376782"/>
                </a:lnTo>
                <a:lnTo>
                  <a:pt x="0" y="11376782"/>
                </a:lnTo>
                <a:lnTo>
                  <a:pt x="0" y="0"/>
                </a:lnTo>
                <a:close/>
              </a:path>
            </a:pathLst>
          </a:custGeom>
          <a:blipFill>
            <a:blip r:embed="rId5"/>
            <a:stretch>
              <a:fillRect/>
            </a:stretch>
          </a:blipFill>
        </p:spPr>
      </p:sp>
      <p:graphicFrame>
        <p:nvGraphicFramePr>
          <p:cNvPr id="5" name="Table 5"/>
          <p:cNvGraphicFramePr>
            <a:graphicFrameLocks noGrp="1"/>
          </p:cNvGraphicFramePr>
          <p:nvPr/>
        </p:nvGraphicFramePr>
        <p:xfrm>
          <a:off x="1028700" y="4372684"/>
          <a:ext cx="16230600" cy="4558680"/>
        </p:xfrm>
        <a:graphic>
          <a:graphicData uri="http://schemas.openxmlformats.org/drawingml/2006/table">
            <a:tbl>
              <a:tblPr/>
              <a:tblGrid>
                <a:gridCol w="8115300">
                  <a:extLst>
                    <a:ext uri="{9D8B030D-6E8A-4147-A177-3AD203B41FA5}">
                      <a16:colId xmlns:a16="http://schemas.microsoft.com/office/drawing/2014/main" val="20000"/>
                    </a:ext>
                  </a:extLst>
                </a:gridCol>
                <a:gridCol w="8115300">
                  <a:extLst>
                    <a:ext uri="{9D8B030D-6E8A-4147-A177-3AD203B41FA5}">
                      <a16:colId xmlns:a16="http://schemas.microsoft.com/office/drawing/2014/main" val="20001"/>
                    </a:ext>
                  </a:extLst>
                </a:gridCol>
              </a:tblGrid>
              <a:tr h="4558680">
                <a:tc>
                  <a:txBody>
                    <a:bodyPr/>
                    <a:lstStyle/>
                    <a:p>
                      <a:pPr algn="ctr">
                        <a:lnSpc>
                          <a:spcPts val="3614"/>
                        </a:lnSpc>
                        <a:defRPr/>
                      </a:pPr>
                      <a:endParaRPr lang="en-US" sz="1100"/>
                    </a:p>
                  </a:txBody>
                  <a:tcPr marL="190500" marR="190500" marT="190500" marB="190500" anchor="ctr">
                    <a:lnL w="0" cap="flat" cmpd="sng" algn="ctr">
                      <a:solidFill>
                        <a:srgbClr val="B244A2"/>
                      </a:solidFill>
                      <a:prstDash val="solid"/>
                      <a:round/>
                      <a:headEnd type="none" w="med" len="med"/>
                      <a:tailEnd type="none" w="med" len="med"/>
                    </a:lnL>
                    <a:lnR w="0" cap="flat" cmpd="sng" algn="ctr">
                      <a:solidFill>
                        <a:srgbClr val="B244A2"/>
                      </a:solidFill>
                      <a:prstDash val="solid"/>
                      <a:round/>
                      <a:headEnd type="none" w="med" len="med"/>
                      <a:tailEnd type="none" w="med" len="med"/>
                    </a:lnR>
                    <a:lnT w="0" cap="flat" cmpd="sng" algn="ctr">
                      <a:solidFill>
                        <a:srgbClr val="B244A2"/>
                      </a:solidFill>
                      <a:prstDash val="solid"/>
                      <a:round/>
                      <a:headEnd type="none" w="med" len="med"/>
                      <a:tailEnd type="none" w="med" len="med"/>
                    </a:lnT>
                    <a:lnB w="0" cap="flat" cmpd="sng" algn="ctr">
                      <a:solidFill>
                        <a:srgbClr val="B244A2"/>
                      </a:solidFill>
                      <a:prstDash val="solid"/>
                      <a:round/>
                      <a:headEnd type="none" w="med" len="med"/>
                      <a:tailEnd type="none" w="med" len="med"/>
                    </a:lnB>
                    <a:solidFill>
                      <a:srgbClr val="FFFFFF">
                        <a:alpha val="72941"/>
                      </a:srgbClr>
                    </a:solidFill>
                  </a:tcPr>
                </a:tc>
                <a:tc>
                  <a:txBody>
                    <a:bodyPr/>
                    <a:lstStyle/>
                    <a:p>
                      <a:pPr algn="ctr">
                        <a:lnSpc>
                          <a:spcPts val="2494"/>
                        </a:lnSpc>
                        <a:defRPr/>
                      </a:pPr>
                      <a:endParaRPr lang="en-US" sz="1100"/>
                    </a:p>
                  </a:txBody>
                  <a:tcPr marL="190500" marR="190500" marT="190500" marB="190500" anchor="ctr">
                    <a:lnL w="0" cap="flat" cmpd="sng" algn="ctr">
                      <a:solidFill>
                        <a:srgbClr val="B244A2"/>
                      </a:solidFill>
                      <a:prstDash val="solid"/>
                      <a:round/>
                      <a:headEnd type="none" w="med" len="med"/>
                      <a:tailEnd type="none" w="med" len="med"/>
                    </a:lnL>
                    <a:lnR w="0" cap="flat" cmpd="sng" algn="ctr">
                      <a:solidFill>
                        <a:srgbClr val="B244A2"/>
                      </a:solidFill>
                      <a:prstDash val="solid"/>
                      <a:round/>
                      <a:headEnd type="none" w="med" len="med"/>
                      <a:tailEnd type="none" w="med" len="med"/>
                    </a:lnR>
                    <a:lnT w="0" cap="flat" cmpd="sng" algn="ctr">
                      <a:solidFill>
                        <a:srgbClr val="B244A2"/>
                      </a:solidFill>
                      <a:prstDash val="solid"/>
                      <a:round/>
                      <a:headEnd type="none" w="med" len="med"/>
                      <a:tailEnd type="none" w="med" len="med"/>
                    </a:lnT>
                    <a:lnB w="0" cap="flat" cmpd="sng" algn="ctr">
                      <a:solidFill>
                        <a:srgbClr val="B244A2"/>
                      </a:solidFill>
                      <a:prstDash val="solid"/>
                      <a:round/>
                      <a:headEnd type="none" w="med" len="med"/>
                      <a:tailEnd type="none" w="med" len="med"/>
                    </a:lnB>
                    <a:solidFill>
                      <a:srgbClr val="FFFFFF">
                        <a:alpha val="72941"/>
                      </a:srgbClr>
                    </a:solidFill>
                  </a:tcPr>
                </a:tc>
                <a:extLst>
                  <a:ext uri="{0D108BD9-81ED-4DB2-BD59-A6C34878D82A}">
                    <a16:rowId xmlns:a16="http://schemas.microsoft.com/office/drawing/2014/main" val="10000"/>
                  </a:ext>
                </a:extLst>
              </a:tr>
            </a:tbl>
          </a:graphicData>
        </a:graphic>
      </p:graphicFrame>
      <p:sp>
        <p:nvSpPr>
          <p:cNvPr id="6" name="Freeform 6"/>
          <p:cNvSpPr/>
          <p:nvPr/>
        </p:nvSpPr>
        <p:spPr>
          <a:xfrm>
            <a:off x="10798112" y="4802156"/>
            <a:ext cx="4499993" cy="2362496"/>
          </a:xfrm>
          <a:custGeom>
            <a:avLst/>
            <a:gdLst/>
            <a:ahLst/>
            <a:cxnLst/>
            <a:rect l="l" t="t" r="r" b="b"/>
            <a:pathLst>
              <a:path w="4499993" h="2362496">
                <a:moveTo>
                  <a:pt x="0" y="0"/>
                </a:moveTo>
                <a:lnTo>
                  <a:pt x="4499993" y="0"/>
                </a:lnTo>
                <a:lnTo>
                  <a:pt x="4499993" y="2362496"/>
                </a:lnTo>
                <a:lnTo>
                  <a:pt x="0" y="2362496"/>
                </a:lnTo>
                <a:lnTo>
                  <a:pt x="0" y="0"/>
                </a:lnTo>
                <a:close/>
              </a:path>
            </a:pathLst>
          </a:custGeom>
          <a:blipFill>
            <a:blip r:embed="rId6"/>
            <a:stretch>
              <a:fillRect/>
            </a:stretch>
          </a:blipFill>
        </p:spPr>
      </p:sp>
      <p:sp>
        <p:nvSpPr>
          <p:cNvPr id="7" name="Freeform 7"/>
          <p:cNvSpPr/>
          <p:nvPr/>
        </p:nvSpPr>
        <p:spPr>
          <a:xfrm>
            <a:off x="3952784" y="4616965"/>
            <a:ext cx="2259082" cy="2547687"/>
          </a:xfrm>
          <a:custGeom>
            <a:avLst/>
            <a:gdLst/>
            <a:ahLst/>
            <a:cxnLst/>
            <a:rect l="l" t="t" r="r" b="b"/>
            <a:pathLst>
              <a:path w="2259082" h="2547687">
                <a:moveTo>
                  <a:pt x="0" y="0"/>
                </a:moveTo>
                <a:lnTo>
                  <a:pt x="2259082" y="0"/>
                </a:lnTo>
                <a:lnTo>
                  <a:pt x="2259082" y="2547687"/>
                </a:lnTo>
                <a:lnTo>
                  <a:pt x="0" y="2547687"/>
                </a:lnTo>
                <a:lnTo>
                  <a:pt x="0" y="0"/>
                </a:lnTo>
                <a:close/>
              </a:path>
            </a:pathLst>
          </a:custGeom>
          <a:blipFill>
            <a:blip r:embed="rId7"/>
            <a:stretch>
              <a:fillRect/>
            </a:stretch>
          </a:blipFill>
        </p:spPr>
      </p:sp>
      <p:sp>
        <p:nvSpPr>
          <p:cNvPr id="8" name="TextBox 8"/>
          <p:cNvSpPr txBox="1"/>
          <p:nvPr/>
        </p:nvSpPr>
        <p:spPr>
          <a:xfrm>
            <a:off x="1028700" y="898697"/>
            <a:ext cx="16230600" cy="893726"/>
          </a:xfrm>
          <a:prstGeom prst="rect">
            <a:avLst/>
          </a:prstGeom>
        </p:spPr>
        <p:txBody>
          <a:bodyPr lIns="0" tIns="0" rIns="0" bIns="0" rtlCol="0" anchor="t">
            <a:spAutoFit/>
          </a:bodyPr>
          <a:lstStyle/>
          <a:p>
            <a:pPr algn="ctr">
              <a:lnSpc>
                <a:spcPts val="6686"/>
              </a:lnSpc>
            </a:pPr>
            <a:r>
              <a:rPr lang="en-US" sz="6686">
                <a:solidFill>
                  <a:srgbClr val="B244A2"/>
                </a:solidFill>
                <a:latin typeface="TT Drugs Bold"/>
              </a:rPr>
              <a:t>Data Overview</a:t>
            </a:r>
          </a:p>
        </p:txBody>
      </p:sp>
      <p:sp>
        <p:nvSpPr>
          <p:cNvPr id="9" name="TextBox 9"/>
          <p:cNvSpPr txBox="1"/>
          <p:nvPr/>
        </p:nvSpPr>
        <p:spPr>
          <a:xfrm>
            <a:off x="1581790" y="7538327"/>
            <a:ext cx="7001069" cy="1393037"/>
          </a:xfrm>
          <a:prstGeom prst="rect">
            <a:avLst/>
          </a:prstGeom>
        </p:spPr>
        <p:txBody>
          <a:bodyPr lIns="0" tIns="0" rIns="0" bIns="0" rtlCol="0" anchor="t">
            <a:spAutoFit/>
          </a:bodyPr>
          <a:lstStyle/>
          <a:p>
            <a:pPr algn="ctr">
              <a:lnSpc>
                <a:spcPts val="2718"/>
              </a:lnSpc>
            </a:pPr>
            <a:r>
              <a:rPr lang="en-US" sz="2718">
                <a:solidFill>
                  <a:srgbClr val="B244A2"/>
                </a:solidFill>
                <a:latin typeface="TT Drugs Bold"/>
              </a:rPr>
              <a:t>RDS tables :</a:t>
            </a:r>
          </a:p>
          <a:p>
            <a:pPr algn="ctr">
              <a:lnSpc>
                <a:spcPts val="2718"/>
              </a:lnSpc>
            </a:pPr>
            <a:r>
              <a:rPr lang="en-US" sz="2718">
                <a:solidFill>
                  <a:srgbClr val="B244A2"/>
                </a:solidFill>
                <a:latin typeface="TT Drugs Bold"/>
              </a:rPr>
              <a:t> Users and PostTypes</a:t>
            </a:r>
          </a:p>
          <a:p>
            <a:pPr algn="ctr">
              <a:lnSpc>
                <a:spcPts val="2718"/>
              </a:lnSpc>
            </a:pPr>
            <a:r>
              <a:rPr lang="en-US" sz="2718">
                <a:solidFill>
                  <a:srgbClr val="B244A2"/>
                </a:solidFill>
                <a:latin typeface="TT Drugs Bold"/>
              </a:rPr>
              <a:t>We need to update them weekly</a:t>
            </a:r>
          </a:p>
          <a:p>
            <a:pPr algn="ctr">
              <a:lnSpc>
                <a:spcPts val="2718"/>
              </a:lnSpc>
            </a:pPr>
            <a:endParaRPr lang="en-US" sz="2718">
              <a:solidFill>
                <a:srgbClr val="B244A2"/>
              </a:solidFill>
              <a:latin typeface="TT Drugs Bold"/>
            </a:endParaRPr>
          </a:p>
        </p:txBody>
      </p:sp>
      <p:sp>
        <p:nvSpPr>
          <p:cNvPr id="10" name="TextBox 10"/>
          <p:cNvSpPr txBox="1"/>
          <p:nvPr/>
        </p:nvSpPr>
        <p:spPr>
          <a:xfrm>
            <a:off x="9547574" y="7538327"/>
            <a:ext cx="7001069" cy="1393037"/>
          </a:xfrm>
          <a:prstGeom prst="rect">
            <a:avLst/>
          </a:prstGeom>
        </p:spPr>
        <p:txBody>
          <a:bodyPr lIns="0" tIns="0" rIns="0" bIns="0" rtlCol="0" anchor="t">
            <a:spAutoFit/>
          </a:bodyPr>
          <a:lstStyle/>
          <a:p>
            <a:pPr algn="ctr">
              <a:lnSpc>
                <a:spcPts val="2718"/>
              </a:lnSpc>
            </a:pPr>
            <a:r>
              <a:rPr lang="en-US" sz="2718">
                <a:solidFill>
                  <a:srgbClr val="B244A2"/>
                </a:solidFill>
                <a:latin typeface="TT Drugs Bold"/>
              </a:rPr>
              <a:t>Storage Blob Container table:</a:t>
            </a:r>
          </a:p>
          <a:p>
            <a:pPr algn="ctr">
              <a:lnSpc>
                <a:spcPts val="2718"/>
              </a:lnSpc>
            </a:pPr>
            <a:r>
              <a:rPr lang="en-US" sz="2718">
                <a:solidFill>
                  <a:srgbClr val="B244A2"/>
                </a:solidFill>
                <a:latin typeface="TT Drugs Bold"/>
              </a:rPr>
              <a:t> Posts</a:t>
            </a:r>
          </a:p>
          <a:p>
            <a:pPr algn="ctr">
              <a:lnSpc>
                <a:spcPts val="2718"/>
              </a:lnSpc>
            </a:pPr>
            <a:r>
              <a:rPr lang="en-US" sz="2718">
                <a:solidFill>
                  <a:srgbClr val="B244A2"/>
                </a:solidFill>
                <a:latin typeface="TT Drugs Bold"/>
              </a:rPr>
              <a:t>We need to update it daily </a:t>
            </a:r>
          </a:p>
          <a:p>
            <a:pPr algn="ctr">
              <a:lnSpc>
                <a:spcPts val="2718"/>
              </a:lnSpc>
            </a:pPr>
            <a:endParaRPr lang="en-US" sz="2718">
              <a:solidFill>
                <a:srgbClr val="B244A2"/>
              </a:solidFill>
              <a:latin typeface="TT Drugs Bold"/>
            </a:endParaRPr>
          </a:p>
        </p:txBody>
      </p:sp>
      <p:sp>
        <p:nvSpPr>
          <p:cNvPr id="11" name="TextBox 11"/>
          <p:cNvSpPr txBox="1"/>
          <p:nvPr/>
        </p:nvSpPr>
        <p:spPr>
          <a:xfrm>
            <a:off x="2208397" y="2450057"/>
            <a:ext cx="13871205" cy="1341601"/>
          </a:xfrm>
          <a:prstGeom prst="rect">
            <a:avLst/>
          </a:prstGeom>
        </p:spPr>
        <p:txBody>
          <a:bodyPr lIns="0" tIns="0" rIns="0" bIns="0" rtlCol="0" anchor="t">
            <a:spAutoFit/>
          </a:bodyPr>
          <a:lstStyle/>
          <a:p>
            <a:pPr algn="ctr">
              <a:lnSpc>
                <a:spcPts val="3918"/>
              </a:lnSpc>
            </a:pPr>
            <a:r>
              <a:rPr lang="en-US" sz="3918">
                <a:solidFill>
                  <a:srgbClr val="B244A2"/>
                </a:solidFill>
                <a:latin typeface="TT Drugs Bold"/>
              </a:rPr>
              <a:t>We needed to get 3 tables from 2 data sources, RDS and Azure Storage Blob Container.</a:t>
            </a:r>
          </a:p>
          <a:p>
            <a:pPr algn="ctr">
              <a:lnSpc>
                <a:spcPts val="2718"/>
              </a:lnSpc>
            </a:pPr>
            <a:endParaRPr lang="en-US" sz="3918">
              <a:solidFill>
                <a:srgbClr val="B244A2"/>
              </a:solidFill>
              <a:latin typeface="TT Drugs Bold"/>
            </a:endParaRPr>
          </a:p>
        </p:txBody>
      </p:sp>
      <p:grpSp>
        <p:nvGrpSpPr>
          <p:cNvPr id="12" name="Group 12"/>
          <p:cNvGrpSpPr/>
          <p:nvPr/>
        </p:nvGrpSpPr>
        <p:grpSpPr>
          <a:xfrm>
            <a:off x="851035" y="9634807"/>
            <a:ext cx="16585931" cy="615650"/>
            <a:chOff x="0" y="0"/>
            <a:chExt cx="22114574" cy="820867"/>
          </a:xfrm>
        </p:grpSpPr>
        <p:sp>
          <p:nvSpPr>
            <p:cNvPr id="13" name="Freeform 13"/>
            <p:cNvSpPr/>
            <p:nvPr/>
          </p:nvSpPr>
          <p:spPr>
            <a:xfrm>
              <a:off x="16681217" y="0"/>
              <a:ext cx="5433357" cy="820867"/>
            </a:xfrm>
            <a:custGeom>
              <a:avLst/>
              <a:gdLst/>
              <a:ahLst/>
              <a:cxnLst/>
              <a:rect l="l" t="t" r="r" b="b"/>
              <a:pathLst>
                <a:path w="5433357" h="820867">
                  <a:moveTo>
                    <a:pt x="0" y="0"/>
                  </a:moveTo>
                  <a:lnTo>
                    <a:pt x="5433357" y="0"/>
                  </a:lnTo>
                  <a:lnTo>
                    <a:pt x="5433357" y="820867"/>
                  </a:lnTo>
                  <a:lnTo>
                    <a:pt x="0" y="820867"/>
                  </a:lnTo>
                  <a:lnTo>
                    <a:pt x="0" y="0"/>
                  </a:lnTo>
                  <a:close/>
                </a:path>
              </a:pathLst>
            </a:custGeom>
            <a:blipFill>
              <a:blip r:embed="rId8"/>
              <a:stretch>
                <a:fillRect/>
              </a:stretch>
            </a:blipFill>
          </p:spPr>
        </p:sp>
        <p:sp>
          <p:nvSpPr>
            <p:cNvPr id="14" name="Freeform 14"/>
            <p:cNvSpPr/>
            <p:nvPr/>
          </p:nvSpPr>
          <p:spPr>
            <a:xfrm>
              <a:off x="0" y="88957"/>
              <a:ext cx="4628257" cy="731910"/>
            </a:xfrm>
            <a:custGeom>
              <a:avLst/>
              <a:gdLst/>
              <a:ahLst/>
              <a:cxnLst/>
              <a:rect l="l" t="t" r="r" b="b"/>
              <a:pathLst>
                <a:path w="4628257" h="731910">
                  <a:moveTo>
                    <a:pt x="0" y="0"/>
                  </a:moveTo>
                  <a:lnTo>
                    <a:pt x="4628257" y="0"/>
                  </a:lnTo>
                  <a:lnTo>
                    <a:pt x="4628257" y="731910"/>
                  </a:lnTo>
                  <a:lnTo>
                    <a:pt x="0" y="731910"/>
                  </a:lnTo>
                  <a:lnTo>
                    <a:pt x="0" y="0"/>
                  </a:lnTo>
                  <a:close/>
                </a:path>
              </a:pathLst>
            </a:custGeom>
            <a:blipFill>
              <a:blip r:embed="rId9"/>
              <a:stretch>
                <a:fillRect/>
              </a:stretch>
            </a:blipFill>
          </p:spPr>
        </p:sp>
      </p:gr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5319</TotalTime>
  <Words>942</Words>
  <Application>Microsoft Office PowerPoint</Application>
  <PresentationFormat>Custom</PresentationFormat>
  <Paragraphs>108</Paragraphs>
  <Slides>19</Slides>
  <Notes>0</Notes>
  <HiddenSlides>0</HiddenSlides>
  <MMClips>2</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19</vt:i4>
      </vt:variant>
    </vt:vector>
  </HeadingPairs>
  <TitlesOfParts>
    <vt:vector size="26" baseType="lpstr">
      <vt:lpstr>TT Drugs Bold</vt:lpstr>
      <vt:lpstr>TT Chocolates</vt:lpstr>
      <vt:lpstr>TT Drugs</vt:lpstr>
      <vt:lpstr>Canva Student Font</vt:lpstr>
      <vt:lpstr>Arial</vt:lpstr>
      <vt:lpstr>Calibri</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Capstone Project synapse</dc:title>
  <dc:creator>DELL</dc:creator>
  <cp:lastModifiedBy>أحمد الرابغي</cp:lastModifiedBy>
  <cp:revision>7</cp:revision>
  <dcterms:created xsi:type="dcterms:W3CDTF">2006-08-16T00:00:00Z</dcterms:created>
  <dcterms:modified xsi:type="dcterms:W3CDTF">2024-05-30T18:17:30Z</dcterms:modified>
  <dc:identifier>DAGFDwxHgGU</dc:identifier>
</cp:coreProperties>
</file>

<file path=docProps/thumbnail.jpeg>
</file>